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sldIdLst>
    <p:sldId id="256" r:id="rId5"/>
    <p:sldId id="281" r:id="rId6"/>
    <p:sldId id="285" r:id="rId7"/>
    <p:sldId id="284" r:id="rId8"/>
    <p:sldId id="275" r:id="rId9"/>
    <p:sldId id="283" r:id="rId10"/>
    <p:sldId id="279" r:id="rId11"/>
    <p:sldId id="280" r:id="rId12"/>
    <p:sldId id="278" r:id="rId13"/>
    <p:sldId id="267" r:id="rId14"/>
    <p:sldId id="268" r:id="rId15"/>
    <p:sldId id="276" r:id="rId16"/>
    <p:sldId id="269" r:id="rId17"/>
    <p:sldId id="270" r:id="rId18"/>
    <p:sldId id="277" r:id="rId19"/>
    <p:sldId id="274" r:id="rId20"/>
    <p:sldId id="271" r:id="rId21"/>
    <p:sldId id="272" r:id="rId22"/>
    <p:sldId id="273" r:id="rId23"/>
    <p:sldId id="288" r:id="rId24"/>
    <p:sldId id="282" r:id="rId25"/>
    <p:sldId id="287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A9B1"/>
    <a:srgbClr val="095155"/>
    <a:srgbClr val="0E7D83"/>
    <a:srgbClr val="F8F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60794-7FC3-4C43-87D6-2A703FA103B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60E7-7B59-4CEC-AC22-B4FA31F1B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8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5E03-8E9A-4DD4-81F1-F18BD9EAC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26BFC-507D-46AF-8F44-AA8883FBE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7FD47-1B5E-4FA6-AE69-8BF10BA1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984-E5A0-417B-AECE-B610AAF71950}" type="datetime1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2AEE6-436A-436C-A984-985B83F3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CBF6-3EFA-4665-8960-6B0E660F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7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333-7679-4F7A-91D4-452B0E9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15440-C59C-4D17-BD15-30E23BDDB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9834-B004-45D9-AE83-B0E52AEC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DD82-61A5-4AF9-BB9E-798BBDE530AF}" type="datetime1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58926-ECF7-4158-B7A8-14A7B7D0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82B87-0635-4C3A-9B4E-B30906B0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6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D5228-B35E-480E-A240-C39013872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AE47F-2130-4102-9D85-6C9896227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79ABB-20F7-4D8B-BE0C-8A5CC719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A7A9-02EB-404A-856D-89E454CA0793}" type="datetime1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07E04-0C00-4550-AE1F-ED0E1056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225FB-2B6A-4C1D-BD18-75C7EDAEA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B681-43EC-4669-B38C-717463C6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92CB-EBC2-489A-9E8B-3BF814C9C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C4CCC-61E9-41BC-ABB3-AE2FDA00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7C07-F808-4121-A808-D1E21B2AF63F}" type="datetime1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2E6A-7223-460F-A0F7-824A333E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C0169-763E-4C75-B763-D1DF3A00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0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D2D9E-DC80-4D4D-9113-06CA6E6F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E93B0-6BBE-41CF-805E-83AA49D64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6878-B2CD-4D98-9552-F36F0954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B88-8B52-448F-9168-040377B56C6E}" type="datetime1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0856E-C466-457B-BE12-2435F469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ED5CF-7DD3-4F20-9A1E-2EE9DD64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23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FD26-AF48-4664-BBEA-2EDAE4AF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2401F-CE3C-4D25-B6B4-9CDC702DF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8A399-646E-432D-A0D0-9B2BF31FD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BEAFB-4901-45D0-8ED4-06A343A64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A6C7-FBAA-4708-9C3F-CF0818E85597}" type="datetime1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BA22A-B4F0-4022-B27D-4F5A2B05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DBD88-0352-451C-B582-6FE993A9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5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01C-BA12-4813-863F-1E3FEF19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A1016-B83D-428D-9D0D-D6234403A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5300B-0457-416C-A40C-C4B2F5EC9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6E807-CBB4-4A74-B443-85391CBB7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92657B-3F54-471C-9B6D-1680FFFF4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CFD10-B2DF-491D-8491-59AD568A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86EA-91A1-4DB6-8A9F-181255890458}" type="datetime1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3AFF7-6D5F-4B90-AD75-55E5F7A4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62DEA-0BC3-4BE0-B83A-97AA8425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2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9C723-CAD2-41B9-A0D9-F2D54A65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681D02-CFF8-4586-8851-485E5C70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EE19-C577-4728-A912-7AA878566EF2}" type="datetime1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5F778-37A5-4D0E-8F15-B8D46CFB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15D0B-7881-41F6-B77F-589A3AA2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6E3AC-3DB9-43E0-AD27-67DB9A5A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ECC-2F2C-4C77-BD3F-96CB51661368}" type="datetime1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2F4C0-8993-422C-B041-351CCF96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A081F-77B8-4C2C-92A7-23F440DD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3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13A0-119F-44CD-955F-4AF54395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30251-4DD0-4D92-B585-187E21DEE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2781A-3237-4F1E-94DA-B15B0E482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1BC31-D2F7-4AFD-8474-53D8A616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44CA-6818-43C1-B9A7-4A275D67E5C6}" type="datetime1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C16C2-FCD0-45DC-8D1E-DEC4EB94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BDBF9-E0A5-457D-A36F-72AD343C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78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756E-2B7F-497C-966B-3123D42C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220B1-E445-47D7-89DE-617433FBB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D925B-61FB-4046-A126-D3EB86E78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CA3FA-067F-4D0F-9FD9-BAE24742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F5E1-AAA0-4B52-A21D-15ADBF9715A7}" type="datetime1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8524F-AC6F-42D7-B9B7-CF6CBC9B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E08C-FAD0-4B1A-B213-1E76A25C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5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65CEC4-AD02-4253-9C1A-3DC81665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BD516-A32F-43A3-B285-53E7195A8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0718A-8CCB-47C6-955C-43EE4D858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A2AA-9AF3-4514-8FE3-F9BD9B51350B}" type="datetime1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933E-21A0-4EB5-92FA-65EE32572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532D0-749A-4C8C-8106-9FAF82926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B61D-C024-452D-B249-665111CDA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2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g.org/spec/BPMN/2.0/PDF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A6425F2-0798-4097-92DC-7F73FF7953B9}"/>
              </a:ext>
            </a:extLst>
          </p:cNvPr>
          <p:cNvSpPr txBox="1">
            <a:spLocks/>
          </p:cNvSpPr>
          <p:nvPr/>
        </p:nvSpPr>
        <p:spPr>
          <a:xfrm>
            <a:off x="804673" y="4865614"/>
            <a:ext cx="4805996" cy="7972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800" b="1" dirty="0">
                <a:solidFill>
                  <a:srgbClr val="095155"/>
                </a:solidFill>
              </a:rPr>
              <a:t>BPMN essentials</a:t>
            </a:r>
          </a:p>
        </p:txBody>
      </p:sp>
      <p:pic>
        <p:nvPicPr>
          <p:cNvPr id="3" name="Picture 2" descr="Logo, icon, company name&#10;&#10;Description automatically generated">
            <a:extLst>
              <a:ext uri="{FF2B5EF4-FFF2-40B4-BE49-F238E27FC236}">
                <a16:creationId xmlns:a16="http://schemas.microsoft.com/office/drawing/2014/main" id="{4A36895B-E963-43FE-BAC1-C84CD35AA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" r="2533" b="-2"/>
          <a:stretch/>
        </p:blipFill>
        <p:spPr>
          <a:xfrm>
            <a:off x="5853325" y="14"/>
            <a:ext cx="6338371" cy="6857988"/>
          </a:xfrm>
          <a:prstGeom prst="rect">
            <a:avLst/>
          </a:prstGeom>
          <a:noFill/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DFB5C00-6040-4666-9765-4391ECB26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70460" y="1"/>
            <a:ext cx="6421545" cy="6858001"/>
            <a:chOff x="5770456" y="-12663"/>
            <a:chExt cx="6421545" cy="6858001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5AF136B-F25D-4A62-92D1-409DE6B3A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6158" y="12665"/>
              <a:ext cx="6015842" cy="6832673"/>
            </a:xfrm>
            <a:custGeom>
              <a:avLst/>
              <a:gdLst>
                <a:gd name="connsiteX0" fmla="*/ 6015842 w 6015842"/>
                <a:gd name="connsiteY0" fmla="*/ 6607627 h 6832673"/>
                <a:gd name="connsiteX1" fmla="*/ 6015842 w 6015842"/>
                <a:gd name="connsiteY1" fmla="*/ 6832673 h 6832673"/>
                <a:gd name="connsiteX2" fmla="*/ 5735634 w 6015842"/>
                <a:gd name="connsiteY2" fmla="*/ 6832673 h 6832673"/>
                <a:gd name="connsiteX3" fmla="*/ 5818530 w 6015842"/>
                <a:gd name="connsiteY3" fmla="*/ 6767255 h 6832673"/>
                <a:gd name="connsiteX4" fmla="*/ 4633062 w 6015842"/>
                <a:gd name="connsiteY4" fmla="*/ 499 h 6832673"/>
                <a:gd name="connsiteX5" fmla="*/ 4830740 w 6015842"/>
                <a:gd name="connsiteY5" fmla="*/ 7861 h 6832673"/>
                <a:gd name="connsiteX6" fmla="*/ 5614049 w 6015842"/>
                <a:gd name="connsiteY6" fmla="*/ 130835 h 6832673"/>
                <a:gd name="connsiteX7" fmla="*/ 5900717 w 6015842"/>
                <a:gd name="connsiteY7" fmla="*/ 218147 h 6832673"/>
                <a:gd name="connsiteX8" fmla="*/ 6015842 w 6015842"/>
                <a:gd name="connsiteY8" fmla="*/ 264101 h 6832673"/>
                <a:gd name="connsiteX9" fmla="*/ 6015842 w 6015842"/>
                <a:gd name="connsiteY9" fmla="*/ 662291 h 6832673"/>
                <a:gd name="connsiteX10" fmla="*/ 5865183 w 6015842"/>
                <a:gd name="connsiteY10" fmla="*/ 601873 h 6832673"/>
                <a:gd name="connsiteX11" fmla="*/ 5522516 w 6015842"/>
                <a:gd name="connsiteY11" fmla="*/ 496937 h 6832673"/>
                <a:gd name="connsiteX12" fmla="*/ 4809762 w 6015842"/>
                <a:gd name="connsiteY12" fmla="*/ 394287 h 6832673"/>
                <a:gd name="connsiteX13" fmla="*/ 4087181 w 6015842"/>
                <a:gd name="connsiteY13" fmla="*/ 420838 h 6832673"/>
                <a:gd name="connsiteX14" fmla="*/ 3378242 w 6015842"/>
                <a:gd name="connsiteY14" fmla="*/ 571551 h 6832673"/>
                <a:gd name="connsiteX15" fmla="*/ 1488325 w 6015842"/>
                <a:gd name="connsiteY15" fmla="*/ 1639596 h 6832673"/>
                <a:gd name="connsiteX16" fmla="*/ 993256 w 6015842"/>
                <a:gd name="connsiteY16" fmla="*/ 2176884 h 6832673"/>
                <a:gd name="connsiteX17" fmla="*/ 601602 w 6015842"/>
                <a:gd name="connsiteY17" fmla="*/ 2794422 h 6832673"/>
                <a:gd name="connsiteX18" fmla="*/ 335805 w 6015842"/>
                <a:gd name="connsiteY18" fmla="*/ 3476785 h 6832673"/>
                <a:gd name="connsiteX19" fmla="*/ 238991 w 6015842"/>
                <a:gd name="connsiteY19" fmla="*/ 4205577 h 6832673"/>
                <a:gd name="connsiteX20" fmla="*/ 279770 w 6015842"/>
                <a:gd name="connsiteY20" fmla="*/ 4561593 h 6832673"/>
                <a:gd name="connsiteX21" fmla="*/ 400346 w 6015842"/>
                <a:gd name="connsiteY21" fmla="*/ 4894912 h 6832673"/>
                <a:gd name="connsiteX22" fmla="*/ 484398 w 6015842"/>
                <a:gd name="connsiteY22" fmla="*/ 5051706 h 6832673"/>
                <a:gd name="connsiteX23" fmla="*/ 580920 w 6015842"/>
                <a:gd name="connsiteY23" fmla="*/ 5203606 h 6832673"/>
                <a:gd name="connsiteX24" fmla="*/ 803883 w 6015842"/>
                <a:gd name="connsiteY24" fmla="*/ 5497171 h 6832673"/>
                <a:gd name="connsiteX25" fmla="*/ 1045184 w 6015842"/>
                <a:gd name="connsiteY25" fmla="*/ 5792959 h 6832673"/>
                <a:gd name="connsiteX26" fmla="*/ 1165173 w 6015842"/>
                <a:gd name="connsiteY26" fmla="*/ 5947381 h 6832673"/>
                <a:gd name="connsiteX27" fmla="*/ 1222822 w 6015842"/>
                <a:gd name="connsiteY27" fmla="*/ 6023035 h 6832673"/>
                <a:gd name="connsiteX28" fmla="*/ 1279296 w 6015842"/>
                <a:gd name="connsiteY28" fmla="*/ 6095720 h 6832673"/>
                <a:gd name="connsiteX29" fmla="*/ 1764538 w 6015842"/>
                <a:gd name="connsiteY29" fmla="*/ 6631821 h 6832673"/>
                <a:gd name="connsiteX30" fmla="*/ 1979400 w 6015842"/>
                <a:gd name="connsiteY30" fmla="*/ 6832673 h 6832673"/>
                <a:gd name="connsiteX31" fmla="*/ 1213789 w 6015842"/>
                <a:gd name="connsiteY31" fmla="*/ 6832673 h 6832673"/>
                <a:gd name="connsiteX32" fmla="*/ 1117208 w 6015842"/>
                <a:gd name="connsiteY32" fmla="*/ 6706732 h 6832673"/>
                <a:gd name="connsiteX33" fmla="*/ 894535 w 6015842"/>
                <a:gd name="connsiteY33" fmla="*/ 6375343 h 6832673"/>
                <a:gd name="connsiteX34" fmla="*/ 842461 w 6015842"/>
                <a:gd name="connsiteY34" fmla="*/ 6291085 h 6832673"/>
                <a:gd name="connsiteX35" fmla="*/ 792736 w 6015842"/>
                <a:gd name="connsiteY35" fmla="*/ 6209052 h 6832673"/>
                <a:gd name="connsiteX36" fmla="*/ 694454 w 6015842"/>
                <a:gd name="connsiteY36" fmla="*/ 6050330 h 6832673"/>
                <a:gd name="connsiteX37" fmla="*/ 490706 w 6015842"/>
                <a:gd name="connsiteY37" fmla="*/ 5724130 h 6832673"/>
                <a:gd name="connsiteX38" fmla="*/ 292239 w 6015842"/>
                <a:gd name="connsiteY38" fmla="*/ 5381020 h 6832673"/>
                <a:gd name="connsiteX39" fmla="*/ 202759 w 6015842"/>
                <a:gd name="connsiteY39" fmla="*/ 5199305 h 6832673"/>
                <a:gd name="connsiteX40" fmla="*/ 126628 w 6015842"/>
                <a:gd name="connsiteY40" fmla="*/ 5010171 h 6832673"/>
                <a:gd name="connsiteX41" fmla="*/ 67953 w 6015842"/>
                <a:gd name="connsiteY41" fmla="*/ 4812881 h 6832673"/>
                <a:gd name="connsiteX42" fmla="*/ 46243 w 6015842"/>
                <a:gd name="connsiteY42" fmla="*/ 4712306 h 6832673"/>
                <a:gd name="connsiteX43" fmla="*/ 36709 w 6015842"/>
                <a:gd name="connsiteY43" fmla="*/ 4661870 h 6832673"/>
                <a:gd name="connsiteX44" fmla="*/ 28789 w 6015842"/>
                <a:gd name="connsiteY44" fmla="*/ 4611286 h 6832673"/>
                <a:gd name="connsiteX45" fmla="*/ 38 w 6015842"/>
                <a:gd name="connsiteY45" fmla="*/ 4205577 h 6832673"/>
                <a:gd name="connsiteX46" fmla="*/ 81448 w 6015842"/>
                <a:gd name="connsiteY46" fmla="*/ 3416115 h 6832673"/>
                <a:gd name="connsiteX47" fmla="*/ 326122 w 6015842"/>
                <a:gd name="connsiteY47" fmla="*/ 2659581 h 6832673"/>
                <a:gd name="connsiteX48" fmla="*/ 1243505 w 6015842"/>
                <a:gd name="connsiteY48" fmla="*/ 1374811 h 6832673"/>
                <a:gd name="connsiteX49" fmla="*/ 1851817 w 6015842"/>
                <a:gd name="connsiteY49" fmla="*/ 871494 h 6832673"/>
                <a:gd name="connsiteX50" fmla="*/ 4040976 w 6015842"/>
                <a:gd name="connsiteY50" fmla="*/ 31151 h 6832673"/>
                <a:gd name="connsiteX51" fmla="*/ 4633062 w 6015842"/>
                <a:gd name="connsiteY51" fmla="*/ 499 h 683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15842" h="6832673">
                  <a:moveTo>
                    <a:pt x="6015842" y="6607627"/>
                  </a:moveTo>
                  <a:lnTo>
                    <a:pt x="6015842" y="6832673"/>
                  </a:lnTo>
                  <a:lnTo>
                    <a:pt x="5735634" y="6832673"/>
                  </a:lnTo>
                  <a:lnTo>
                    <a:pt x="5818530" y="6767255"/>
                  </a:lnTo>
                  <a:close/>
                  <a:moveTo>
                    <a:pt x="4633062" y="499"/>
                  </a:moveTo>
                  <a:cubicBezTo>
                    <a:pt x="4698976" y="1486"/>
                    <a:pt x="4764884" y="3940"/>
                    <a:pt x="4830740" y="7861"/>
                  </a:cubicBezTo>
                  <a:cubicBezTo>
                    <a:pt x="5095128" y="23382"/>
                    <a:pt x="5357448" y="64564"/>
                    <a:pt x="5614049" y="130835"/>
                  </a:cubicBezTo>
                  <a:cubicBezTo>
                    <a:pt x="5710834" y="155913"/>
                    <a:pt x="5806471" y="185048"/>
                    <a:pt x="5900717" y="218147"/>
                  </a:cubicBezTo>
                  <a:lnTo>
                    <a:pt x="6015842" y="264101"/>
                  </a:lnTo>
                  <a:lnTo>
                    <a:pt x="6015842" y="662291"/>
                  </a:lnTo>
                  <a:lnTo>
                    <a:pt x="5865183" y="601873"/>
                  </a:lnTo>
                  <a:cubicBezTo>
                    <a:pt x="5753061" y="560521"/>
                    <a:pt x="5638663" y="525479"/>
                    <a:pt x="5522516" y="496937"/>
                  </a:cubicBezTo>
                  <a:cubicBezTo>
                    <a:pt x="5288740" y="439663"/>
                    <a:pt x="5050052" y="405286"/>
                    <a:pt x="4809762" y="394287"/>
                  </a:cubicBezTo>
                  <a:cubicBezTo>
                    <a:pt x="4568594" y="381810"/>
                    <a:pt x="4326810" y="390696"/>
                    <a:pt x="4087181" y="420838"/>
                  </a:cubicBezTo>
                  <a:cubicBezTo>
                    <a:pt x="3847216" y="451509"/>
                    <a:pt x="3610112" y="501913"/>
                    <a:pt x="3378242" y="571551"/>
                  </a:cubicBezTo>
                  <a:cubicBezTo>
                    <a:pt x="2679220" y="784970"/>
                    <a:pt x="2034383" y="1149380"/>
                    <a:pt x="1488325" y="1639596"/>
                  </a:cubicBezTo>
                  <a:cubicBezTo>
                    <a:pt x="1308517" y="1804150"/>
                    <a:pt x="1142887" y="1983894"/>
                    <a:pt x="993256" y="2176884"/>
                  </a:cubicBezTo>
                  <a:cubicBezTo>
                    <a:pt x="843445" y="2369563"/>
                    <a:pt x="712290" y="2576362"/>
                    <a:pt x="601602" y="2794422"/>
                  </a:cubicBezTo>
                  <a:cubicBezTo>
                    <a:pt x="489834" y="3011933"/>
                    <a:pt x="400757" y="3240628"/>
                    <a:pt x="335805" y="3476785"/>
                  </a:cubicBezTo>
                  <a:cubicBezTo>
                    <a:pt x="271624" y="3714276"/>
                    <a:pt x="239065" y="3959377"/>
                    <a:pt x="238991" y="4205577"/>
                  </a:cubicBezTo>
                  <a:cubicBezTo>
                    <a:pt x="239262" y="4325420"/>
                    <a:pt x="252943" y="4444849"/>
                    <a:pt x="279770" y="4561593"/>
                  </a:cubicBezTo>
                  <a:cubicBezTo>
                    <a:pt x="307988" y="4676763"/>
                    <a:pt x="348413" y="4788524"/>
                    <a:pt x="400346" y="4894912"/>
                  </a:cubicBezTo>
                  <a:cubicBezTo>
                    <a:pt x="426018" y="4948165"/>
                    <a:pt x="454327" y="5000381"/>
                    <a:pt x="484398" y="5051706"/>
                  </a:cubicBezTo>
                  <a:cubicBezTo>
                    <a:pt x="514468" y="5103033"/>
                    <a:pt x="547181" y="5153617"/>
                    <a:pt x="580920" y="5203606"/>
                  </a:cubicBezTo>
                  <a:cubicBezTo>
                    <a:pt x="649275" y="5303291"/>
                    <a:pt x="725259" y="5400008"/>
                    <a:pt x="803883" y="5497171"/>
                  </a:cubicBezTo>
                  <a:cubicBezTo>
                    <a:pt x="882508" y="5594333"/>
                    <a:pt x="965240" y="5691644"/>
                    <a:pt x="1045184" y="5792959"/>
                  </a:cubicBezTo>
                  <a:cubicBezTo>
                    <a:pt x="1085571" y="5843395"/>
                    <a:pt x="1125568" y="5894870"/>
                    <a:pt x="1165173" y="5947381"/>
                  </a:cubicBezTo>
                  <a:lnTo>
                    <a:pt x="1222822" y="6023035"/>
                  </a:lnTo>
                  <a:cubicBezTo>
                    <a:pt x="1241744" y="6047215"/>
                    <a:pt x="1259787" y="6072135"/>
                    <a:pt x="1279296" y="6095720"/>
                  </a:cubicBezTo>
                  <a:cubicBezTo>
                    <a:pt x="1430649" y="6283772"/>
                    <a:pt x="1592663" y="6462773"/>
                    <a:pt x="1764538" y="6631821"/>
                  </a:cubicBezTo>
                  <a:lnTo>
                    <a:pt x="1979400" y="6832673"/>
                  </a:lnTo>
                  <a:lnTo>
                    <a:pt x="1213789" y="6832673"/>
                  </a:lnTo>
                  <a:lnTo>
                    <a:pt x="1117208" y="6706732"/>
                  </a:lnTo>
                  <a:cubicBezTo>
                    <a:pt x="1038730" y="6598297"/>
                    <a:pt x="964066" y="6487930"/>
                    <a:pt x="894535" y="6375343"/>
                  </a:cubicBezTo>
                  <a:cubicBezTo>
                    <a:pt x="876640" y="6347454"/>
                    <a:pt x="859771" y="6319121"/>
                    <a:pt x="842461" y="6291085"/>
                  </a:cubicBezTo>
                  <a:lnTo>
                    <a:pt x="792736" y="6209052"/>
                  </a:lnTo>
                  <a:cubicBezTo>
                    <a:pt x="760903" y="6156245"/>
                    <a:pt x="727753" y="6103584"/>
                    <a:pt x="694454" y="6050330"/>
                  </a:cubicBezTo>
                  <a:lnTo>
                    <a:pt x="490706" y="5724130"/>
                  </a:lnTo>
                  <a:cubicBezTo>
                    <a:pt x="422643" y="5613617"/>
                    <a:pt x="355167" y="5499692"/>
                    <a:pt x="292239" y="5381020"/>
                  </a:cubicBezTo>
                  <a:cubicBezTo>
                    <a:pt x="260847" y="5321686"/>
                    <a:pt x="230631" y="5261310"/>
                    <a:pt x="202759" y="5199305"/>
                  </a:cubicBezTo>
                  <a:cubicBezTo>
                    <a:pt x="174889" y="5137299"/>
                    <a:pt x="149511" y="5074254"/>
                    <a:pt x="126628" y="5010171"/>
                  </a:cubicBezTo>
                  <a:cubicBezTo>
                    <a:pt x="103745" y="4946089"/>
                    <a:pt x="84529" y="4879485"/>
                    <a:pt x="67953" y="4812881"/>
                  </a:cubicBezTo>
                  <a:cubicBezTo>
                    <a:pt x="60179" y="4779355"/>
                    <a:pt x="52551" y="4745979"/>
                    <a:pt x="46243" y="4712306"/>
                  </a:cubicBezTo>
                  <a:lnTo>
                    <a:pt x="36709" y="4661870"/>
                  </a:lnTo>
                  <a:lnTo>
                    <a:pt x="28789" y="4611286"/>
                  </a:lnTo>
                  <a:cubicBezTo>
                    <a:pt x="8927" y="4476995"/>
                    <a:pt x="-684" y="4341352"/>
                    <a:pt x="38" y="4205577"/>
                  </a:cubicBezTo>
                  <a:cubicBezTo>
                    <a:pt x="735" y="3940316"/>
                    <a:pt x="28012" y="3675812"/>
                    <a:pt x="81448" y="3416115"/>
                  </a:cubicBezTo>
                  <a:cubicBezTo>
                    <a:pt x="134458" y="3155392"/>
                    <a:pt x="216542" y="2901597"/>
                    <a:pt x="326122" y="2659581"/>
                  </a:cubicBezTo>
                  <a:cubicBezTo>
                    <a:pt x="546153" y="2175993"/>
                    <a:pt x="866666" y="1743286"/>
                    <a:pt x="1243505" y="1374811"/>
                  </a:cubicBezTo>
                  <a:cubicBezTo>
                    <a:pt x="1432510" y="1190706"/>
                    <a:pt x="1635952" y="1022387"/>
                    <a:pt x="1851817" y="871494"/>
                  </a:cubicBezTo>
                  <a:cubicBezTo>
                    <a:pt x="2502124" y="413640"/>
                    <a:pt x="3254043" y="125004"/>
                    <a:pt x="4040976" y="31151"/>
                  </a:cubicBezTo>
                  <a:cubicBezTo>
                    <a:pt x="4237529" y="7767"/>
                    <a:pt x="4435320" y="-2463"/>
                    <a:pt x="4633062" y="49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4A545AB-98A3-4EA5-8D41-F52106038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97958" y="32887"/>
              <a:ext cx="5994043" cy="6812451"/>
            </a:xfrm>
            <a:custGeom>
              <a:avLst/>
              <a:gdLst>
                <a:gd name="connsiteX0" fmla="*/ 5994043 w 5994043"/>
                <a:gd name="connsiteY0" fmla="*/ 6088971 h 6812451"/>
                <a:gd name="connsiteX1" fmla="*/ 5994043 w 5994043"/>
                <a:gd name="connsiteY1" fmla="*/ 6812451 h 6812451"/>
                <a:gd name="connsiteX2" fmla="*/ 4989355 w 5994043"/>
                <a:gd name="connsiteY2" fmla="*/ 6812451 h 6812451"/>
                <a:gd name="connsiteX3" fmla="*/ 5129829 w 5994043"/>
                <a:gd name="connsiteY3" fmla="*/ 6731039 h 6812451"/>
                <a:gd name="connsiteX4" fmla="*/ 5840791 w 5994043"/>
                <a:gd name="connsiteY4" fmla="*/ 6209052 h 6812451"/>
                <a:gd name="connsiteX5" fmla="*/ 4646021 w 5994043"/>
                <a:gd name="connsiteY5" fmla="*/ 0 h 6812451"/>
                <a:gd name="connsiteX6" fmla="*/ 5834943 w 5994043"/>
                <a:gd name="connsiteY6" fmla="*/ 187955 h 6812451"/>
                <a:gd name="connsiteX7" fmla="*/ 5994043 w 5994043"/>
                <a:gd name="connsiteY7" fmla="*/ 246737 h 6812451"/>
                <a:gd name="connsiteX8" fmla="*/ 5994043 w 5994043"/>
                <a:gd name="connsiteY8" fmla="*/ 1234190 h 6812451"/>
                <a:gd name="connsiteX9" fmla="*/ 5813213 w 5994043"/>
                <a:gd name="connsiteY9" fmla="*/ 1136134 h 6812451"/>
                <a:gd name="connsiteX10" fmla="*/ 4645435 w 5994043"/>
                <a:gd name="connsiteY10" fmla="*/ 890335 h 6812451"/>
                <a:gd name="connsiteX11" fmla="*/ 3262616 w 5994043"/>
                <a:gd name="connsiteY11" fmla="*/ 1158830 h 6812451"/>
                <a:gd name="connsiteX12" fmla="*/ 2030445 w 5994043"/>
                <a:gd name="connsiteY12" fmla="*/ 1900528 h 6812451"/>
                <a:gd name="connsiteX13" fmla="*/ 1183473 w 5994043"/>
                <a:gd name="connsiteY13" fmla="*/ 2961898 h 6812451"/>
                <a:gd name="connsiteX14" fmla="*/ 880124 w 5994043"/>
                <a:gd name="connsiteY14" fmla="*/ 4180805 h 6812451"/>
                <a:gd name="connsiteX15" fmla="*/ 1381647 w 5994043"/>
                <a:gd name="connsiteY15" fmla="*/ 5288309 h 6812451"/>
                <a:gd name="connsiteX16" fmla="*/ 1651257 w 5994043"/>
                <a:gd name="connsiteY16" fmla="*/ 5671767 h 6812451"/>
                <a:gd name="connsiteX17" fmla="*/ 2679827 w 5994043"/>
                <a:gd name="connsiteY17" fmla="*/ 6733581 h 6812451"/>
                <a:gd name="connsiteX18" fmla="*/ 2818128 w 5994043"/>
                <a:gd name="connsiteY18" fmla="*/ 6812451 h 6812451"/>
                <a:gd name="connsiteX19" fmla="*/ 1420330 w 5994043"/>
                <a:gd name="connsiteY19" fmla="*/ 6812451 h 6812451"/>
                <a:gd name="connsiteX20" fmla="*/ 1286880 w 5994043"/>
                <a:gd name="connsiteY20" fmla="*/ 6661555 h 6812451"/>
                <a:gd name="connsiteX21" fmla="*/ 922515 w 5994043"/>
                <a:gd name="connsiteY21" fmla="*/ 6171671 h 6812451"/>
                <a:gd name="connsiteX22" fmla="*/ 0 w 5994043"/>
                <a:gd name="connsiteY22" fmla="*/ 4180805 h 6812451"/>
                <a:gd name="connsiteX23" fmla="*/ 4645435 w 5994043"/>
                <a:gd name="connsiteY23" fmla="*/ 298 h 681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994043" h="6812451">
                  <a:moveTo>
                    <a:pt x="5994043" y="6088971"/>
                  </a:moveTo>
                  <a:lnTo>
                    <a:pt x="5994043" y="6812451"/>
                  </a:lnTo>
                  <a:lnTo>
                    <a:pt x="4989355" y="6812451"/>
                  </a:lnTo>
                  <a:lnTo>
                    <a:pt x="5129829" y="6731039"/>
                  </a:lnTo>
                  <a:cubicBezTo>
                    <a:pt x="5358317" y="6586623"/>
                    <a:pt x="5590395" y="6406975"/>
                    <a:pt x="5840791" y="6209052"/>
                  </a:cubicBezTo>
                  <a:close/>
                  <a:moveTo>
                    <a:pt x="4646021" y="0"/>
                  </a:moveTo>
                  <a:cubicBezTo>
                    <a:pt x="5075935" y="0"/>
                    <a:pt x="5473199" y="65804"/>
                    <a:pt x="5834943" y="187955"/>
                  </a:cubicBezTo>
                  <a:lnTo>
                    <a:pt x="5994043" y="246737"/>
                  </a:lnTo>
                  <a:lnTo>
                    <a:pt x="5994043" y="1234190"/>
                  </a:lnTo>
                  <a:lnTo>
                    <a:pt x="5813213" y="1136134"/>
                  </a:lnTo>
                  <a:cubicBezTo>
                    <a:pt x="5466151" y="973109"/>
                    <a:pt x="5073323" y="890335"/>
                    <a:pt x="4645435" y="890335"/>
                  </a:cubicBezTo>
                  <a:cubicBezTo>
                    <a:pt x="4193787" y="890335"/>
                    <a:pt x="3715146" y="983493"/>
                    <a:pt x="3262616" y="1158830"/>
                  </a:cubicBezTo>
                  <a:cubicBezTo>
                    <a:pt x="2813519" y="1334122"/>
                    <a:pt x="2396942" y="1584891"/>
                    <a:pt x="2030445" y="1900528"/>
                  </a:cubicBezTo>
                  <a:cubicBezTo>
                    <a:pt x="1672528" y="2210706"/>
                    <a:pt x="1379593" y="2577698"/>
                    <a:pt x="1183473" y="2961898"/>
                  </a:cubicBezTo>
                  <a:cubicBezTo>
                    <a:pt x="982804" y="3356334"/>
                    <a:pt x="880124" y="3766345"/>
                    <a:pt x="880124" y="4180805"/>
                  </a:cubicBezTo>
                  <a:cubicBezTo>
                    <a:pt x="880124" y="4577020"/>
                    <a:pt x="1033705" y="4806798"/>
                    <a:pt x="1381647" y="5288309"/>
                  </a:cubicBezTo>
                  <a:cubicBezTo>
                    <a:pt x="1468632" y="5408909"/>
                    <a:pt x="1558551" y="5533662"/>
                    <a:pt x="1651257" y="5671767"/>
                  </a:cubicBezTo>
                  <a:cubicBezTo>
                    <a:pt x="1979104" y="6160396"/>
                    <a:pt x="2315457" y="6507809"/>
                    <a:pt x="2679827" y="6733581"/>
                  </a:cubicBezTo>
                  <a:lnTo>
                    <a:pt x="2818128" y="6812451"/>
                  </a:lnTo>
                  <a:lnTo>
                    <a:pt x="1420330" y="6812451"/>
                  </a:lnTo>
                  <a:lnTo>
                    <a:pt x="1286880" y="6661555"/>
                  </a:lnTo>
                  <a:cubicBezTo>
                    <a:pt x="1160113" y="6509154"/>
                    <a:pt x="1039064" y="6345506"/>
                    <a:pt x="922515" y="6171671"/>
                  </a:cubicBezTo>
                  <a:cubicBezTo>
                    <a:pt x="474827" y="5504440"/>
                    <a:pt x="0" y="5046663"/>
                    <a:pt x="0" y="4180805"/>
                  </a:cubicBezTo>
                  <a:cubicBezTo>
                    <a:pt x="0" y="1872047"/>
                    <a:pt x="2339074" y="298"/>
                    <a:pt x="4645435" y="29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85B985B-4E1C-4D7F-A82E-CE87F95EF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8976" y="32887"/>
              <a:ext cx="6013025" cy="6812451"/>
            </a:xfrm>
            <a:custGeom>
              <a:avLst/>
              <a:gdLst>
                <a:gd name="connsiteX0" fmla="*/ 6013025 w 6013025"/>
                <a:gd name="connsiteY0" fmla="*/ 6261711 h 6812451"/>
                <a:gd name="connsiteX1" fmla="*/ 6013025 w 6013025"/>
                <a:gd name="connsiteY1" fmla="*/ 6812451 h 6812451"/>
                <a:gd name="connsiteX2" fmla="*/ 5273640 w 6013025"/>
                <a:gd name="connsiteY2" fmla="*/ 6812451 h 6812451"/>
                <a:gd name="connsiteX3" fmla="*/ 5321464 w 6013025"/>
                <a:gd name="connsiteY3" fmla="*/ 6781445 h 6812451"/>
                <a:gd name="connsiteX4" fmla="*/ 5931296 w 6013025"/>
                <a:gd name="connsiteY4" fmla="*/ 6325796 h 6812451"/>
                <a:gd name="connsiteX5" fmla="*/ 4646022 w 6013025"/>
                <a:gd name="connsiteY5" fmla="*/ 0 h 6812451"/>
                <a:gd name="connsiteX6" fmla="*/ 6012842 w 6013025"/>
                <a:gd name="connsiteY6" fmla="*/ 253682 h 6812451"/>
                <a:gd name="connsiteX7" fmla="*/ 6013025 w 6013025"/>
                <a:gd name="connsiteY7" fmla="*/ 253762 h 6812451"/>
                <a:gd name="connsiteX8" fmla="*/ 6013025 w 6013025"/>
                <a:gd name="connsiteY8" fmla="*/ 1076411 h 6812451"/>
                <a:gd name="connsiteX9" fmla="*/ 5874968 w 6013025"/>
                <a:gd name="connsiteY9" fmla="*/ 1001590 h 6812451"/>
                <a:gd name="connsiteX10" fmla="*/ 4645435 w 6013025"/>
                <a:gd name="connsiteY10" fmla="*/ 741995 h 6812451"/>
                <a:gd name="connsiteX11" fmla="*/ 3209956 w 6013025"/>
                <a:gd name="connsiteY11" fmla="*/ 1021170 h 6812451"/>
                <a:gd name="connsiteX12" fmla="*/ 1935097 w 6013025"/>
                <a:gd name="connsiteY12" fmla="*/ 1787938 h 6812451"/>
                <a:gd name="connsiteX13" fmla="*/ 1053214 w 6013025"/>
                <a:gd name="connsiteY13" fmla="*/ 2893811 h 6812451"/>
                <a:gd name="connsiteX14" fmla="*/ 733436 w 6013025"/>
                <a:gd name="connsiteY14" fmla="*/ 4180805 h 6812451"/>
                <a:gd name="connsiteX15" fmla="*/ 1262683 w 6013025"/>
                <a:gd name="connsiteY15" fmla="*/ 5375977 h 6812451"/>
                <a:gd name="connsiteX16" fmla="*/ 1529361 w 6013025"/>
                <a:gd name="connsiteY16" fmla="*/ 5755283 h 6812451"/>
                <a:gd name="connsiteX17" fmla="*/ 2477042 w 6013025"/>
                <a:gd name="connsiteY17" fmla="*/ 6776885 h 6812451"/>
                <a:gd name="connsiteX18" fmla="*/ 2533056 w 6013025"/>
                <a:gd name="connsiteY18" fmla="*/ 6812451 h 6812451"/>
                <a:gd name="connsiteX19" fmla="*/ 1420329 w 6013025"/>
                <a:gd name="connsiteY19" fmla="*/ 6812451 h 6812451"/>
                <a:gd name="connsiteX20" fmla="*/ 1286880 w 6013025"/>
                <a:gd name="connsiteY20" fmla="*/ 6661555 h 6812451"/>
                <a:gd name="connsiteX21" fmla="*/ 922515 w 6013025"/>
                <a:gd name="connsiteY21" fmla="*/ 6171671 h 6812451"/>
                <a:gd name="connsiteX22" fmla="*/ 0 w 6013025"/>
                <a:gd name="connsiteY22" fmla="*/ 4180805 h 6812451"/>
                <a:gd name="connsiteX23" fmla="*/ 4645435 w 6013025"/>
                <a:gd name="connsiteY23" fmla="*/ 298 h 681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13025" h="6812451">
                  <a:moveTo>
                    <a:pt x="6013025" y="6261711"/>
                  </a:moveTo>
                  <a:lnTo>
                    <a:pt x="6013025" y="6812451"/>
                  </a:lnTo>
                  <a:lnTo>
                    <a:pt x="5273640" y="6812451"/>
                  </a:lnTo>
                  <a:lnTo>
                    <a:pt x="5321464" y="6781445"/>
                  </a:lnTo>
                  <a:cubicBezTo>
                    <a:pt x="5513938" y="6651587"/>
                    <a:pt x="5713420" y="6497963"/>
                    <a:pt x="5931296" y="6325796"/>
                  </a:cubicBezTo>
                  <a:close/>
                  <a:moveTo>
                    <a:pt x="4646022" y="0"/>
                  </a:moveTo>
                  <a:cubicBezTo>
                    <a:pt x="5147587" y="0"/>
                    <a:pt x="5604713" y="89566"/>
                    <a:pt x="6012842" y="253682"/>
                  </a:cubicBezTo>
                  <a:lnTo>
                    <a:pt x="6013025" y="253762"/>
                  </a:lnTo>
                  <a:lnTo>
                    <a:pt x="6013025" y="1076411"/>
                  </a:lnTo>
                  <a:lnTo>
                    <a:pt x="5874968" y="1001590"/>
                  </a:lnTo>
                  <a:cubicBezTo>
                    <a:pt x="5508543" y="829367"/>
                    <a:pt x="5094739" y="741995"/>
                    <a:pt x="4645435" y="741995"/>
                  </a:cubicBezTo>
                  <a:cubicBezTo>
                    <a:pt x="4168703" y="741995"/>
                    <a:pt x="3685809" y="835895"/>
                    <a:pt x="3209956" y="1021170"/>
                  </a:cubicBezTo>
                  <a:cubicBezTo>
                    <a:pt x="2745309" y="1202264"/>
                    <a:pt x="2314283" y="1461517"/>
                    <a:pt x="1935097" y="1787938"/>
                  </a:cubicBezTo>
                  <a:cubicBezTo>
                    <a:pt x="1557525" y="2115028"/>
                    <a:pt x="1260777" y="2487212"/>
                    <a:pt x="1053214" y="2893811"/>
                  </a:cubicBezTo>
                  <a:cubicBezTo>
                    <a:pt x="840958" y="3309458"/>
                    <a:pt x="733436" y="3742460"/>
                    <a:pt x="733436" y="4180805"/>
                  </a:cubicBezTo>
                  <a:cubicBezTo>
                    <a:pt x="733436" y="4622561"/>
                    <a:pt x="905208" y="4880374"/>
                    <a:pt x="1262683" y="5375977"/>
                  </a:cubicBezTo>
                  <a:cubicBezTo>
                    <a:pt x="1348936" y="5495539"/>
                    <a:pt x="1438122" y="5619106"/>
                    <a:pt x="1529361" y="5755283"/>
                  </a:cubicBezTo>
                  <a:cubicBezTo>
                    <a:pt x="1828942" y="6201779"/>
                    <a:pt x="2138082" y="6538284"/>
                    <a:pt x="2477042" y="6776885"/>
                  </a:cubicBezTo>
                  <a:lnTo>
                    <a:pt x="2533056" y="6812451"/>
                  </a:lnTo>
                  <a:lnTo>
                    <a:pt x="1420329" y="6812451"/>
                  </a:lnTo>
                  <a:lnTo>
                    <a:pt x="1286880" y="6661555"/>
                  </a:lnTo>
                  <a:cubicBezTo>
                    <a:pt x="1160113" y="6509154"/>
                    <a:pt x="1039064" y="6345506"/>
                    <a:pt x="922515" y="6171671"/>
                  </a:cubicBezTo>
                  <a:cubicBezTo>
                    <a:pt x="474827" y="5504440"/>
                    <a:pt x="0" y="5046663"/>
                    <a:pt x="0" y="4180805"/>
                  </a:cubicBezTo>
                  <a:cubicBezTo>
                    <a:pt x="0" y="1872047"/>
                    <a:pt x="2339075" y="298"/>
                    <a:pt x="4645435" y="29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3BF9A0-E8BD-4AE9-9312-413ACFE3A1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5112" y="-12663"/>
              <a:ext cx="6156889" cy="6858000"/>
            </a:xfrm>
            <a:custGeom>
              <a:avLst/>
              <a:gdLst>
                <a:gd name="connsiteX0" fmla="*/ 2697511 w 6156889"/>
                <a:gd name="connsiteY0" fmla="*/ 0 h 6858000"/>
                <a:gd name="connsiteX1" fmla="*/ 6012777 w 6156889"/>
                <a:gd name="connsiteY1" fmla="*/ 0 h 6858000"/>
                <a:gd name="connsiteX2" fmla="*/ 6130331 w 6156889"/>
                <a:gd name="connsiteY2" fmla="*/ 54136 h 6858000"/>
                <a:gd name="connsiteX3" fmla="*/ 6156889 w 6156889"/>
                <a:gd name="connsiteY3" fmla="*/ 68258 h 6858000"/>
                <a:gd name="connsiteX4" fmla="*/ 6156889 w 6156889"/>
                <a:gd name="connsiteY4" fmla="*/ 430986 h 6858000"/>
                <a:gd name="connsiteX5" fmla="*/ 5996798 w 6156889"/>
                <a:gd name="connsiteY5" fmla="*/ 361212 h 6858000"/>
                <a:gd name="connsiteX6" fmla="*/ 5637513 w 6156889"/>
                <a:gd name="connsiteY6" fmla="*/ 243549 h 6858000"/>
                <a:gd name="connsiteX7" fmla="*/ 5269544 w 6156889"/>
                <a:gd name="connsiteY7" fmla="*/ 169380 h 6858000"/>
                <a:gd name="connsiteX8" fmla="*/ 4898545 w 6156889"/>
                <a:gd name="connsiteY8" fmla="*/ 136002 h 6858000"/>
                <a:gd name="connsiteX9" fmla="*/ 4736575 w 6156889"/>
                <a:gd name="connsiteY9" fmla="*/ 132591 h 6858000"/>
                <a:gd name="connsiteX10" fmla="*/ 4152501 w 6156889"/>
                <a:gd name="connsiteY10" fmla="*/ 177093 h 6858000"/>
                <a:gd name="connsiteX11" fmla="*/ 3785688 w 6156889"/>
                <a:gd name="connsiteY11" fmla="*/ 251263 h 6858000"/>
                <a:gd name="connsiteX12" fmla="*/ 3424793 w 6156889"/>
                <a:gd name="connsiteY12" fmla="*/ 356583 h 6858000"/>
                <a:gd name="connsiteX13" fmla="*/ 3073425 w 6156889"/>
                <a:gd name="connsiteY13" fmla="*/ 490979 h 6858000"/>
                <a:gd name="connsiteX14" fmla="*/ 2732162 w 6156889"/>
                <a:gd name="connsiteY14" fmla="*/ 653411 h 6858000"/>
                <a:gd name="connsiteX15" fmla="*/ 2083562 w 6156889"/>
                <a:gd name="connsiteY15" fmla="*/ 1054373 h 6858000"/>
                <a:gd name="connsiteX16" fmla="*/ 1930543 w 6156889"/>
                <a:gd name="connsiteY16" fmla="*/ 1169336 h 6858000"/>
                <a:gd name="connsiteX17" fmla="*/ 1867890 w 6156889"/>
                <a:gd name="connsiteY17" fmla="*/ 1218733 h 6858000"/>
                <a:gd name="connsiteX18" fmla="*/ 1855187 w 6156889"/>
                <a:gd name="connsiteY18" fmla="*/ 1228968 h 6858000"/>
                <a:gd name="connsiteX19" fmla="*/ 1781565 w 6156889"/>
                <a:gd name="connsiteY19" fmla="*/ 1289343 h 6858000"/>
                <a:gd name="connsiteX20" fmla="*/ 1495015 w 6156889"/>
                <a:gd name="connsiteY20" fmla="*/ 1547751 h 6858000"/>
                <a:gd name="connsiteX21" fmla="*/ 984708 w 6156889"/>
                <a:gd name="connsiteY21" fmla="*/ 2132951 h 6858000"/>
                <a:gd name="connsiteX22" fmla="*/ 767305 w 6156889"/>
                <a:gd name="connsiteY22" fmla="*/ 2459299 h 6858000"/>
                <a:gd name="connsiteX23" fmla="*/ 582382 w 6156889"/>
                <a:gd name="connsiteY23" fmla="*/ 2806859 h 6858000"/>
                <a:gd name="connsiteX24" fmla="*/ 541818 w 6156889"/>
                <a:gd name="connsiteY24" fmla="*/ 2895863 h 6858000"/>
                <a:gd name="connsiteX25" fmla="*/ 521896 w 6156889"/>
                <a:gd name="connsiteY25" fmla="*/ 2940364 h 6858000"/>
                <a:gd name="connsiteX26" fmla="*/ 503130 w 6156889"/>
                <a:gd name="connsiteY26" fmla="*/ 2985756 h 6858000"/>
                <a:gd name="connsiteX27" fmla="*/ 500243 w 6156889"/>
                <a:gd name="connsiteY27" fmla="*/ 2992728 h 6858000"/>
                <a:gd name="connsiteX28" fmla="*/ 467329 w 6156889"/>
                <a:gd name="connsiteY28" fmla="*/ 3077133 h 6858000"/>
                <a:gd name="connsiteX29" fmla="*/ 454626 w 6156889"/>
                <a:gd name="connsiteY29" fmla="*/ 3111399 h 6858000"/>
                <a:gd name="connsiteX30" fmla="*/ 433548 w 6156889"/>
                <a:gd name="connsiteY30" fmla="*/ 3170735 h 6858000"/>
                <a:gd name="connsiteX31" fmla="*/ 433548 w 6156889"/>
                <a:gd name="connsiteY31" fmla="*/ 3171477 h 6858000"/>
                <a:gd name="connsiteX32" fmla="*/ 323692 w 6156889"/>
                <a:gd name="connsiteY32" fmla="*/ 3552414 h 6858000"/>
                <a:gd name="connsiteX33" fmla="*/ 234768 w 6156889"/>
                <a:gd name="connsiteY33" fmla="*/ 4341877 h 6858000"/>
                <a:gd name="connsiteX34" fmla="*/ 273600 w 6156889"/>
                <a:gd name="connsiteY34" fmla="*/ 4733940 h 6858000"/>
                <a:gd name="connsiteX35" fmla="*/ 386489 w 6156889"/>
                <a:gd name="connsiteY35" fmla="*/ 5105974 h 6858000"/>
                <a:gd name="connsiteX36" fmla="*/ 413628 w 6156889"/>
                <a:gd name="connsiteY36" fmla="*/ 5168870 h 6858000"/>
                <a:gd name="connsiteX37" fmla="*/ 425176 w 6156889"/>
                <a:gd name="connsiteY37" fmla="*/ 5194384 h 6858000"/>
                <a:gd name="connsiteX38" fmla="*/ 435570 w 6156889"/>
                <a:gd name="connsiteY38" fmla="*/ 5215745 h 6858000"/>
                <a:gd name="connsiteX39" fmla="*/ 468194 w 6156889"/>
                <a:gd name="connsiteY39" fmla="*/ 5280867 h 6858000"/>
                <a:gd name="connsiteX40" fmla="*/ 564915 w 6156889"/>
                <a:gd name="connsiteY40" fmla="*/ 5450715 h 6858000"/>
                <a:gd name="connsiteX41" fmla="*/ 672174 w 6156889"/>
                <a:gd name="connsiteY41" fmla="*/ 5615521 h 6858000"/>
                <a:gd name="connsiteX42" fmla="*/ 787660 w 6156889"/>
                <a:gd name="connsiteY42" fmla="*/ 5777360 h 6858000"/>
                <a:gd name="connsiteX43" fmla="*/ 933894 w 6156889"/>
                <a:gd name="connsiteY43" fmla="*/ 5971536 h 6858000"/>
                <a:gd name="connsiteX44" fmla="*/ 1030614 w 6156889"/>
                <a:gd name="connsiteY44" fmla="*/ 6098961 h 6858000"/>
                <a:gd name="connsiteX45" fmla="*/ 1152885 w 6156889"/>
                <a:gd name="connsiteY45" fmla="*/ 6263172 h 6858000"/>
                <a:gd name="connsiteX46" fmla="*/ 1215248 w 6156889"/>
                <a:gd name="connsiteY46" fmla="*/ 6350397 h 6858000"/>
                <a:gd name="connsiteX47" fmla="*/ 1271259 w 6156889"/>
                <a:gd name="connsiteY47" fmla="*/ 6428720 h 6858000"/>
                <a:gd name="connsiteX48" fmla="*/ 1369279 w 6156889"/>
                <a:gd name="connsiteY48" fmla="*/ 6561483 h 6858000"/>
                <a:gd name="connsiteX49" fmla="*/ 1388190 w 6156889"/>
                <a:gd name="connsiteY49" fmla="*/ 6586701 h 6858000"/>
                <a:gd name="connsiteX50" fmla="*/ 1397717 w 6156889"/>
                <a:gd name="connsiteY50" fmla="*/ 6598865 h 6858000"/>
                <a:gd name="connsiteX51" fmla="*/ 1510605 w 6156889"/>
                <a:gd name="connsiteY51" fmla="*/ 6739342 h 6858000"/>
                <a:gd name="connsiteX52" fmla="*/ 1613307 w 6156889"/>
                <a:gd name="connsiteY52" fmla="*/ 6858000 h 6858000"/>
                <a:gd name="connsiteX53" fmla="*/ 916995 w 6156889"/>
                <a:gd name="connsiteY53" fmla="*/ 6858000 h 6858000"/>
                <a:gd name="connsiteX54" fmla="*/ 818055 w 6156889"/>
                <a:gd name="connsiteY54" fmla="*/ 6724213 h 6858000"/>
                <a:gd name="connsiteX55" fmla="*/ 590467 w 6156889"/>
                <a:gd name="connsiteY55" fmla="*/ 6365824 h 6858000"/>
                <a:gd name="connsiteX56" fmla="*/ 1 w 6156889"/>
                <a:gd name="connsiteY56" fmla="*/ 4123180 h 6858000"/>
                <a:gd name="connsiteX57" fmla="*/ 2644788 w 6156889"/>
                <a:gd name="connsiteY57" fmla="*/ 2137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156889" h="6858000">
                  <a:moveTo>
                    <a:pt x="2697511" y="0"/>
                  </a:moveTo>
                  <a:lnTo>
                    <a:pt x="6012777" y="0"/>
                  </a:lnTo>
                  <a:lnTo>
                    <a:pt x="6130331" y="54136"/>
                  </a:lnTo>
                  <a:lnTo>
                    <a:pt x="6156889" y="68258"/>
                  </a:lnTo>
                  <a:lnTo>
                    <a:pt x="6156889" y="430986"/>
                  </a:lnTo>
                  <a:lnTo>
                    <a:pt x="5996798" y="361212"/>
                  </a:lnTo>
                  <a:cubicBezTo>
                    <a:pt x="5879619" y="314469"/>
                    <a:pt x="5759632" y="275159"/>
                    <a:pt x="5637513" y="243549"/>
                  </a:cubicBezTo>
                  <a:cubicBezTo>
                    <a:pt x="5516267" y="211953"/>
                    <a:pt x="5393420" y="187194"/>
                    <a:pt x="5269544" y="169380"/>
                  </a:cubicBezTo>
                  <a:cubicBezTo>
                    <a:pt x="5146509" y="151850"/>
                    <a:pt x="5022677" y="140710"/>
                    <a:pt x="4898545" y="136002"/>
                  </a:cubicBezTo>
                  <a:cubicBezTo>
                    <a:pt x="4844843" y="133778"/>
                    <a:pt x="4790421" y="132591"/>
                    <a:pt x="4736575" y="132591"/>
                  </a:cubicBezTo>
                  <a:cubicBezTo>
                    <a:pt x="4541085" y="132750"/>
                    <a:pt x="4345869" y="147625"/>
                    <a:pt x="4152501" y="177093"/>
                  </a:cubicBezTo>
                  <a:cubicBezTo>
                    <a:pt x="4025611" y="197711"/>
                    <a:pt x="3902184" y="222484"/>
                    <a:pt x="3785688" y="251263"/>
                  </a:cubicBezTo>
                  <a:cubicBezTo>
                    <a:pt x="3659662" y="282414"/>
                    <a:pt x="3538548" y="318163"/>
                    <a:pt x="3424793" y="356583"/>
                  </a:cubicBezTo>
                  <a:cubicBezTo>
                    <a:pt x="3306130" y="396636"/>
                    <a:pt x="3188333" y="441582"/>
                    <a:pt x="3073425" y="490979"/>
                  </a:cubicBezTo>
                  <a:cubicBezTo>
                    <a:pt x="2958516" y="540376"/>
                    <a:pt x="2843751" y="595114"/>
                    <a:pt x="2732162" y="653411"/>
                  </a:cubicBezTo>
                  <a:cubicBezTo>
                    <a:pt x="2507123" y="771357"/>
                    <a:pt x="2290398" y="905336"/>
                    <a:pt x="2083562" y="1054373"/>
                  </a:cubicBezTo>
                  <a:cubicBezTo>
                    <a:pt x="2041265" y="1085080"/>
                    <a:pt x="1985686" y="1125874"/>
                    <a:pt x="1930543" y="1169336"/>
                  </a:cubicBezTo>
                  <a:cubicBezTo>
                    <a:pt x="1909611" y="1185209"/>
                    <a:pt x="1888390" y="1202268"/>
                    <a:pt x="1867890" y="1218733"/>
                  </a:cubicBezTo>
                  <a:lnTo>
                    <a:pt x="1855187" y="1228968"/>
                  </a:lnTo>
                  <a:cubicBezTo>
                    <a:pt x="1828481" y="1249736"/>
                    <a:pt x="1803074" y="1271097"/>
                    <a:pt x="1781565" y="1289343"/>
                  </a:cubicBezTo>
                  <a:cubicBezTo>
                    <a:pt x="1674740" y="1379238"/>
                    <a:pt x="1581630" y="1463791"/>
                    <a:pt x="1495015" y="1547751"/>
                  </a:cubicBezTo>
                  <a:cubicBezTo>
                    <a:pt x="1309115" y="1727642"/>
                    <a:pt x="1138401" y="1923407"/>
                    <a:pt x="984708" y="2132951"/>
                  </a:cubicBezTo>
                  <a:cubicBezTo>
                    <a:pt x="906322" y="2240646"/>
                    <a:pt x="833132" y="2350417"/>
                    <a:pt x="767305" y="2459299"/>
                  </a:cubicBezTo>
                  <a:cubicBezTo>
                    <a:pt x="693682" y="2584350"/>
                    <a:pt x="633197" y="2697681"/>
                    <a:pt x="582382" y="2806859"/>
                  </a:cubicBezTo>
                  <a:cubicBezTo>
                    <a:pt x="567369" y="2837564"/>
                    <a:pt x="553511" y="2868864"/>
                    <a:pt x="541818" y="2895863"/>
                  </a:cubicBezTo>
                  <a:lnTo>
                    <a:pt x="521896" y="2940364"/>
                  </a:lnTo>
                  <a:lnTo>
                    <a:pt x="503130" y="2985756"/>
                  </a:lnTo>
                  <a:lnTo>
                    <a:pt x="500243" y="2992728"/>
                  </a:lnTo>
                  <a:cubicBezTo>
                    <a:pt x="488550" y="3021655"/>
                    <a:pt x="477433" y="3049097"/>
                    <a:pt x="467329" y="3077133"/>
                  </a:cubicBezTo>
                  <a:cubicBezTo>
                    <a:pt x="463143" y="3088555"/>
                    <a:pt x="458955" y="3099978"/>
                    <a:pt x="454626" y="3111399"/>
                  </a:cubicBezTo>
                  <a:cubicBezTo>
                    <a:pt x="447119" y="3132315"/>
                    <a:pt x="439900" y="3151302"/>
                    <a:pt x="433548" y="3170735"/>
                  </a:cubicBezTo>
                  <a:lnTo>
                    <a:pt x="433548" y="3171477"/>
                  </a:lnTo>
                  <a:cubicBezTo>
                    <a:pt x="389714" y="3296142"/>
                    <a:pt x="353032" y="3423342"/>
                    <a:pt x="323692" y="3552414"/>
                  </a:cubicBezTo>
                  <a:cubicBezTo>
                    <a:pt x="264660" y="3811192"/>
                    <a:pt x="234820" y="4076083"/>
                    <a:pt x="234768" y="4341877"/>
                  </a:cubicBezTo>
                  <a:cubicBezTo>
                    <a:pt x="235675" y="4473528"/>
                    <a:pt x="248676" y="4604795"/>
                    <a:pt x="273600" y="4733940"/>
                  </a:cubicBezTo>
                  <a:cubicBezTo>
                    <a:pt x="298849" y="4861570"/>
                    <a:pt x="336674" y="4986220"/>
                    <a:pt x="386489" y="5105974"/>
                  </a:cubicBezTo>
                  <a:cubicBezTo>
                    <a:pt x="394716" y="5126742"/>
                    <a:pt x="403955" y="5147213"/>
                    <a:pt x="413628" y="5168870"/>
                  </a:cubicBezTo>
                  <a:cubicBezTo>
                    <a:pt x="417526" y="5177327"/>
                    <a:pt x="421423" y="5185781"/>
                    <a:pt x="425176" y="5194384"/>
                  </a:cubicBezTo>
                  <a:lnTo>
                    <a:pt x="435570" y="5215745"/>
                  </a:lnTo>
                  <a:cubicBezTo>
                    <a:pt x="446542" y="5238442"/>
                    <a:pt x="456936" y="5259803"/>
                    <a:pt x="468194" y="5280867"/>
                  </a:cubicBezTo>
                  <a:cubicBezTo>
                    <a:pt x="494035" y="5332043"/>
                    <a:pt x="523773" y="5383816"/>
                    <a:pt x="564915" y="5450715"/>
                  </a:cubicBezTo>
                  <a:cubicBezTo>
                    <a:pt x="597108" y="5503526"/>
                    <a:pt x="631176" y="5554998"/>
                    <a:pt x="672174" y="5615521"/>
                  </a:cubicBezTo>
                  <a:cubicBezTo>
                    <a:pt x="710284" y="5671296"/>
                    <a:pt x="750127" y="5726035"/>
                    <a:pt x="787660" y="5777360"/>
                  </a:cubicBezTo>
                  <a:cubicBezTo>
                    <a:pt x="835442" y="5842333"/>
                    <a:pt x="885534" y="5908046"/>
                    <a:pt x="933894" y="5971536"/>
                  </a:cubicBezTo>
                  <a:cubicBezTo>
                    <a:pt x="965654" y="6013219"/>
                    <a:pt x="996978" y="6054311"/>
                    <a:pt x="1030614" y="6098961"/>
                  </a:cubicBezTo>
                  <a:cubicBezTo>
                    <a:pt x="1064250" y="6143611"/>
                    <a:pt x="1108567" y="6202502"/>
                    <a:pt x="1152885" y="6263172"/>
                  </a:cubicBezTo>
                  <a:cubicBezTo>
                    <a:pt x="1173816" y="6291949"/>
                    <a:pt x="1195904" y="6322954"/>
                    <a:pt x="1215248" y="6350397"/>
                  </a:cubicBezTo>
                  <a:cubicBezTo>
                    <a:pt x="1234593" y="6377839"/>
                    <a:pt x="1252925" y="6403651"/>
                    <a:pt x="1271259" y="6428720"/>
                  </a:cubicBezTo>
                  <a:cubicBezTo>
                    <a:pt x="1302873" y="6473517"/>
                    <a:pt x="1336653" y="6518317"/>
                    <a:pt x="1369279" y="6561483"/>
                  </a:cubicBezTo>
                  <a:lnTo>
                    <a:pt x="1388190" y="6586701"/>
                  </a:lnTo>
                  <a:lnTo>
                    <a:pt x="1397717" y="6598865"/>
                  </a:lnTo>
                  <a:cubicBezTo>
                    <a:pt x="1434238" y="6645443"/>
                    <a:pt x="1472061" y="6693653"/>
                    <a:pt x="1510605" y="6739342"/>
                  </a:cubicBezTo>
                  <a:lnTo>
                    <a:pt x="1613307" y="6858000"/>
                  </a:lnTo>
                  <a:lnTo>
                    <a:pt x="916995" y="6858000"/>
                  </a:lnTo>
                  <a:lnTo>
                    <a:pt x="818055" y="6724213"/>
                  </a:lnTo>
                  <a:cubicBezTo>
                    <a:pt x="736876" y="6608833"/>
                    <a:pt x="660902" y="6489255"/>
                    <a:pt x="590467" y="6365824"/>
                  </a:cubicBezTo>
                  <a:cubicBezTo>
                    <a:pt x="203909" y="5685167"/>
                    <a:pt x="149" y="4911263"/>
                    <a:pt x="1" y="4123180"/>
                  </a:cubicBezTo>
                  <a:cubicBezTo>
                    <a:pt x="-341" y="2279490"/>
                    <a:pt x="1090234" y="697390"/>
                    <a:pt x="2644788" y="2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7E71C69F-3D46-48FF-B803-2C3641CA3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0456" y="-12663"/>
              <a:ext cx="6421544" cy="6858000"/>
            </a:xfrm>
            <a:custGeom>
              <a:avLst/>
              <a:gdLst>
                <a:gd name="connsiteX0" fmla="*/ 6209767 w 6421544"/>
                <a:gd name="connsiteY0" fmla="*/ 0 h 6858000"/>
                <a:gd name="connsiteX1" fmla="*/ 6421544 w 6421544"/>
                <a:gd name="connsiteY1" fmla="*/ 0 h 6858000"/>
                <a:gd name="connsiteX2" fmla="*/ 6421544 w 6421544"/>
                <a:gd name="connsiteY2" fmla="*/ 85748 h 6858000"/>
                <a:gd name="connsiteX3" fmla="*/ 6399563 w 6421544"/>
                <a:gd name="connsiteY3" fmla="*/ 75695 h 6858000"/>
                <a:gd name="connsiteX4" fmla="*/ 0 w 6421544"/>
                <a:gd name="connsiteY4" fmla="*/ 0 h 6858000"/>
                <a:gd name="connsiteX5" fmla="*/ 3188107 w 6421544"/>
                <a:gd name="connsiteY5" fmla="*/ 0 h 6858000"/>
                <a:gd name="connsiteX6" fmla="*/ 2888485 w 6421544"/>
                <a:gd name="connsiteY6" fmla="*/ 124347 h 6858000"/>
                <a:gd name="connsiteX7" fmla="*/ 329300 w 6421544"/>
                <a:gd name="connsiteY7" fmla="*/ 4148123 h 6858000"/>
                <a:gd name="connsiteX8" fmla="*/ 1105238 w 6421544"/>
                <a:gd name="connsiteY8" fmla="*/ 6663148 h 6858000"/>
                <a:gd name="connsiteX9" fmla="*/ 1251097 w 6421544"/>
                <a:gd name="connsiteY9" fmla="*/ 6858000 h 6858000"/>
                <a:gd name="connsiteX10" fmla="*/ 0 w 6421544"/>
                <a:gd name="connsiteY10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21544" h="6858000">
                  <a:moveTo>
                    <a:pt x="6209767" y="0"/>
                  </a:moveTo>
                  <a:lnTo>
                    <a:pt x="6421544" y="0"/>
                  </a:lnTo>
                  <a:lnTo>
                    <a:pt x="6421544" y="85748"/>
                  </a:lnTo>
                  <a:lnTo>
                    <a:pt x="6399563" y="75695"/>
                  </a:lnTo>
                  <a:close/>
                  <a:moveTo>
                    <a:pt x="0" y="0"/>
                  </a:moveTo>
                  <a:lnTo>
                    <a:pt x="3188107" y="0"/>
                  </a:lnTo>
                  <a:lnTo>
                    <a:pt x="2888485" y="124347"/>
                  </a:lnTo>
                  <a:cubicBezTo>
                    <a:pt x="1378729" y="820423"/>
                    <a:pt x="329300" y="2360309"/>
                    <a:pt x="329300" y="4148123"/>
                  </a:cubicBezTo>
                  <a:cubicBezTo>
                    <a:pt x="329300" y="5082555"/>
                    <a:pt x="615984" y="5949257"/>
                    <a:pt x="1105238" y="6663148"/>
                  </a:cubicBezTo>
                  <a:lnTo>
                    <a:pt x="1251097" y="6858000"/>
                  </a:ln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50223331-430E-42ED-A1BD-1AA141753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902" y="5840530"/>
            <a:ext cx="2234957" cy="797039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A2A331C0-25D6-43B2-904B-7DBAF4A0845E}"/>
              </a:ext>
            </a:extLst>
          </p:cNvPr>
          <p:cNvSpPr txBox="1">
            <a:spLocks/>
          </p:cNvSpPr>
          <p:nvPr/>
        </p:nvSpPr>
        <p:spPr>
          <a:xfrm>
            <a:off x="803045" y="5810250"/>
            <a:ext cx="5090233" cy="5193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dirty="0">
                <a:solidFill>
                  <a:srgbClr val="095155"/>
                </a:solidFill>
              </a:rPr>
              <a:t>A quick-reference guide</a:t>
            </a:r>
          </a:p>
        </p:txBody>
      </p:sp>
    </p:spTree>
    <p:extLst>
      <p:ext uri="{BB962C8B-B14F-4D97-AF65-F5344CB8AC3E}">
        <p14:creationId xmlns:p14="http://schemas.microsoft.com/office/powerpoint/2010/main" val="321220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Gateways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10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EXCLUSIVE GATEWAY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always follows </a:t>
              </a:r>
              <a:r>
                <a:rPr lang="en-GB" i="1" dirty="0">
                  <a:solidFill>
                    <a:schemeClr val="bg1"/>
                  </a:solidFill>
                </a:rPr>
                <a:t>one </a:t>
              </a:r>
              <a:r>
                <a:rPr lang="en-GB" dirty="0">
                  <a:solidFill>
                    <a:schemeClr val="bg1"/>
                  </a:solidFill>
                </a:rPr>
                <a:t>exit path.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Describe conditions or guards on every exit path paths.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Ensure at least one path will </a:t>
              </a:r>
              <a:r>
                <a:rPr lang="en-GB" i="1" dirty="0">
                  <a:solidFill>
                    <a:schemeClr val="bg1"/>
                  </a:solidFill>
                </a:rPr>
                <a:t>always</a:t>
              </a:r>
              <a:r>
                <a:rPr lang="en-GB" dirty="0">
                  <a:solidFill>
                    <a:schemeClr val="bg1"/>
                  </a:solidFill>
                </a:rPr>
                <a:t> be valid.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Remember that no action takes place in the gateway – consider using a Task to describe decision-making step.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PARALLEL GATEWAY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follows </a:t>
              </a:r>
              <a:r>
                <a:rPr lang="en-GB" i="1" dirty="0">
                  <a:solidFill>
                    <a:schemeClr val="bg1"/>
                  </a:solidFill>
                </a:rPr>
                <a:t>every </a:t>
              </a:r>
              <a:r>
                <a:rPr lang="en-GB" dirty="0">
                  <a:solidFill>
                    <a:schemeClr val="bg1"/>
                  </a:solidFill>
                </a:rPr>
                <a:t>exit path automatically.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Subsequent Tasks are triggered simultaneously. 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E9A635CF-D4C1-1E00-EC09-720C49E1F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468" y="2215047"/>
            <a:ext cx="3422709" cy="18620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110A11C-77A4-4185-8215-BD9C6CBCA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6208" y="2257094"/>
            <a:ext cx="3351604" cy="1862002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F423EA-5466-DAEF-43D0-CD4806E27905}"/>
              </a:ext>
            </a:extLst>
          </p:cNvPr>
          <p:cNvSpPr/>
          <p:nvPr/>
        </p:nvSpPr>
        <p:spPr>
          <a:xfrm>
            <a:off x="3129094" y="2374084"/>
            <a:ext cx="580230" cy="528962"/>
          </a:xfrm>
          <a:custGeom>
            <a:avLst/>
            <a:gdLst>
              <a:gd name="connsiteX0" fmla="*/ 0 w 580230"/>
              <a:gd name="connsiteY0" fmla="*/ 0 h 528962"/>
              <a:gd name="connsiteX1" fmla="*/ 580230 w 580230"/>
              <a:gd name="connsiteY1" fmla="*/ 0 h 528962"/>
              <a:gd name="connsiteX2" fmla="*/ 580230 w 580230"/>
              <a:gd name="connsiteY2" fmla="*/ 528962 h 528962"/>
              <a:gd name="connsiteX3" fmla="*/ 0 w 580230"/>
              <a:gd name="connsiteY3" fmla="*/ 528962 h 528962"/>
              <a:gd name="connsiteX4" fmla="*/ 0 w 580230"/>
              <a:gd name="connsiteY4" fmla="*/ 0 h 52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230" h="528962" extrusionOk="0">
                <a:moveTo>
                  <a:pt x="0" y="0"/>
                </a:moveTo>
                <a:cubicBezTo>
                  <a:pt x="192836" y="8748"/>
                  <a:pt x="360105" y="-1663"/>
                  <a:pt x="580230" y="0"/>
                </a:cubicBezTo>
                <a:cubicBezTo>
                  <a:pt x="593475" y="250554"/>
                  <a:pt x="576406" y="314596"/>
                  <a:pt x="580230" y="528962"/>
                </a:cubicBezTo>
                <a:cubicBezTo>
                  <a:pt x="433785" y="517401"/>
                  <a:pt x="256823" y="556617"/>
                  <a:pt x="0" y="528962"/>
                </a:cubicBezTo>
                <a:cubicBezTo>
                  <a:pt x="2570" y="306550"/>
                  <a:pt x="6165" y="20991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AE1017-43FF-C486-2CB8-5472BFA88BC8}"/>
              </a:ext>
            </a:extLst>
          </p:cNvPr>
          <p:cNvSpPr/>
          <p:nvPr/>
        </p:nvSpPr>
        <p:spPr>
          <a:xfrm>
            <a:off x="8793067" y="2417427"/>
            <a:ext cx="580230" cy="528962"/>
          </a:xfrm>
          <a:custGeom>
            <a:avLst/>
            <a:gdLst>
              <a:gd name="connsiteX0" fmla="*/ 0 w 580230"/>
              <a:gd name="connsiteY0" fmla="*/ 0 h 528962"/>
              <a:gd name="connsiteX1" fmla="*/ 580230 w 580230"/>
              <a:gd name="connsiteY1" fmla="*/ 0 h 528962"/>
              <a:gd name="connsiteX2" fmla="*/ 580230 w 580230"/>
              <a:gd name="connsiteY2" fmla="*/ 528962 h 528962"/>
              <a:gd name="connsiteX3" fmla="*/ 0 w 580230"/>
              <a:gd name="connsiteY3" fmla="*/ 528962 h 528962"/>
              <a:gd name="connsiteX4" fmla="*/ 0 w 580230"/>
              <a:gd name="connsiteY4" fmla="*/ 0 h 52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230" h="528962" extrusionOk="0">
                <a:moveTo>
                  <a:pt x="0" y="0"/>
                </a:moveTo>
                <a:cubicBezTo>
                  <a:pt x="192836" y="8748"/>
                  <a:pt x="360105" y="-1663"/>
                  <a:pt x="580230" y="0"/>
                </a:cubicBezTo>
                <a:cubicBezTo>
                  <a:pt x="593475" y="250554"/>
                  <a:pt x="576406" y="314596"/>
                  <a:pt x="580230" y="528962"/>
                </a:cubicBezTo>
                <a:cubicBezTo>
                  <a:pt x="433785" y="517401"/>
                  <a:pt x="256823" y="556617"/>
                  <a:pt x="0" y="528962"/>
                </a:cubicBezTo>
                <a:cubicBezTo>
                  <a:pt x="2570" y="306550"/>
                  <a:pt x="6165" y="20991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Gateways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11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INCLUSIVE GATEWAY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automatically follows each exit path where the stated condition is met.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You can include a “default” path (marked with a slash) to be followed where no other condition is met.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EVENT-BASED GATEWAY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waits until one of the subsequent Events occurs. The process then follows that path </a:t>
              </a:r>
              <a:r>
                <a:rPr lang="en-GB" i="1" dirty="0">
                  <a:solidFill>
                    <a:schemeClr val="bg1"/>
                  </a:solidFill>
                </a:rPr>
                <a:t>only</a:t>
              </a:r>
              <a:r>
                <a:rPr lang="en-GB" dirty="0">
                  <a:solidFill>
                    <a:schemeClr val="bg1"/>
                  </a:solidFill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Ensure all possible Events are included so the process cannot be left waiting indefinitely.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Ideal for handling waits for responses and chasers!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42321B-19C6-7C0F-0626-05C138A4A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955" y="2223638"/>
            <a:ext cx="2060935" cy="18954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F94C94-BAA0-E811-9C45-B4F7A6FA82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921" y="2235607"/>
            <a:ext cx="3252177" cy="182614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E6057AB-D45B-4B18-1834-7E067DF380D6}"/>
              </a:ext>
            </a:extLst>
          </p:cNvPr>
          <p:cNvSpPr/>
          <p:nvPr/>
        </p:nvSpPr>
        <p:spPr>
          <a:xfrm>
            <a:off x="2543262" y="2920767"/>
            <a:ext cx="580230" cy="528962"/>
          </a:xfrm>
          <a:custGeom>
            <a:avLst/>
            <a:gdLst>
              <a:gd name="connsiteX0" fmla="*/ 0 w 580230"/>
              <a:gd name="connsiteY0" fmla="*/ 0 h 528962"/>
              <a:gd name="connsiteX1" fmla="*/ 580230 w 580230"/>
              <a:gd name="connsiteY1" fmla="*/ 0 h 528962"/>
              <a:gd name="connsiteX2" fmla="*/ 580230 w 580230"/>
              <a:gd name="connsiteY2" fmla="*/ 528962 h 528962"/>
              <a:gd name="connsiteX3" fmla="*/ 0 w 580230"/>
              <a:gd name="connsiteY3" fmla="*/ 528962 h 528962"/>
              <a:gd name="connsiteX4" fmla="*/ 0 w 580230"/>
              <a:gd name="connsiteY4" fmla="*/ 0 h 52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230" h="528962" extrusionOk="0">
                <a:moveTo>
                  <a:pt x="0" y="0"/>
                </a:moveTo>
                <a:cubicBezTo>
                  <a:pt x="192836" y="8748"/>
                  <a:pt x="360105" y="-1663"/>
                  <a:pt x="580230" y="0"/>
                </a:cubicBezTo>
                <a:cubicBezTo>
                  <a:pt x="593475" y="250554"/>
                  <a:pt x="576406" y="314596"/>
                  <a:pt x="580230" y="528962"/>
                </a:cubicBezTo>
                <a:cubicBezTo>
                  <a:pt x="433785" y="517401"/>
                  <a:pt x="256823" y="556617"/>
                  <a:pt x="0" y="528962"/>
                </a:cubicBezTo>
                <a:cubicBezTo>
                  <a:pt x="2570" y="306550"/>
                  <a:pt x="6165" y="20991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7E649-029F-60FF-DA09-620A1070EA2F}"/>
              </a:ext>
            </a:extLst>
          </p:cNvPr>
          <p:cNvSpPr/>
          <p:nvPr/>
        </p:nvSpPr>
        <p:spPr>
          <a:xfrm>
            <a:off x="8442127" y="2891186"/>
            <a:ext cx="550871" cy="534774"/>
          </a:xfrm>
          <a:custGeom>
            <a:avLst/>
            <a:gdLst>
              <a:gd name="connsiteX0" fmla="*/ 0 w 550871"/>
              <a:gd name="connsiteY0" fmla="*/ 0 h 534774"/>
              <a:gd name="connsiteX1" fmla="*/ 550871 w 550871"/>
              <a:gd name="connsiteY1" fmla="*/ 0 h 534774"/>
              <a:gd name="connsiteX2" fmla="*/ 550871 w 550871"/>
              <a:gd name="connsiteY2" fmla="*/ 534774 h 534774"/>
              <a:gd name="connsiteX3" fmla="*/ 0 w 550871"/>
              <a:gd name="connsiteY3" fmla="*/ 534774 h 534774"/>
              <a:gd name="connsiteX4" fmla="*/ 0 w 550871"/>
              <a:gd name="connsiteY4" fmla="*/ 0 h 53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71" h="534774" extrusionOk="0">
                <a:moveTo>
                  <a:pt x="0" y="0"/>
                </a:moveTo>
                <a:cubicBezTo>
                  <a:pt x="159115" y="2664"/>
                  <a:pt x="371598" y="12593"/>
                  <a:pt x="550871" y="0"/>
                </a:cubicBezTo>
                <a:cubicBezTo>
                  <a:pt x="532973" y="236772"/>
                  <a:pt x="574802" y="392988"/>
                  <a:pt x="550871" y="534774"/>
                </a:cubicBezTo>
                <a:cubicBezTo>
                  <a:pt x="379033" y="524238"/>
                  <a:pt x="169918" y="550847"/>
                  <a:pt x="0" y="534774"/>
                </a:cubicBezTo>
                <a:cubicBezTo>
                  <a:pt x="-7491" y="426976"/>
                  <a:pt x="12048" y="15459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10721829" cy="4908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Joins are used to combine two or more separate flows within a process. Joins may allow the process to continue as soon as one flow reaches them, or may force the process to wait until all upstream flows have reached this point. 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Like Gateways, Joins are represented by diamond shapes, and may contain symbols that indicate the type of Join.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FCA4B-03DB-3F9D-2D3D-9BEF23D82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320" y="4290765"/>
            <a:ext cx="4255360" cy="123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35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Joins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13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EXCLUSIVE JOIN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waits until </a:t>
              </a:r>
              <a:r>
                <a:rPr lang="en-GB" i="1" dirty="0">
                  <a:solidFill>
                    <a:schemeClr val="bg1"/>
                  </a:solidFill>
                </a:rPr>
                <a:t>one</a:t>
              </a:r>
              <a:r>
                <a:rPr lang="en-GB" dirty="0">
                  <a:solidFill>
                    <a:schemeClr val="bg1"/>
                  </a:solidFill>
                </a:rPr>
                <a:t> of the preceding paths has reached his point, and then continues automatically.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If another preceding path subsequently reaches this point, no additional action is taken.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PARALLEL JOIN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waits until </a:t>
              </a:r>
              <a:r>
                <a:rPr lang="en-GB" i="1" dirty="0">
                  <a:solidFill>
                    <a:schemeClr val="bg1"/>
                  </a:solidFill>
                </a:rPr>
                <a:t>all</a:t>
              </a:r>
              <a:r>
                <a:rPr lang="en-GB" dirty="0">
                  <a:solidFill>
                    <a:schemeClr val="bg1"/>
                  </a:solidFill>
                </a:rPr>
                <a:t> preceding paths have reached this point, and then continues automatically.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Must only have a </a:t>
              </a:r>
              <a:r>
                <a:rPr lang="en-GB" i="1" dirty="0">
                  <a:solidFill>
                    <a:schemeClr val="bg1"/>
                  </a:solidFill>
                </a:rPr>
                <a:t>one </a:t>
              </a:r>
              <a:r>
                <a:rPr lang="en-GB" dirty="0">
                  <a:solidFill>
                    <a:schemeClr val="bg1"/>
                  </a:solidFill>
                </a:rPr>
                <a:t>exit path, but this can be to another Gateway or Join if needed.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17A5EE-B5BC-973A-EC22-56F12B27F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2875" y="2228561"/>
            <a:ext cx="2673638" cy="1834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D52D1C-2049-774A-E9CC-F354A7DDB8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280" y="2278021"/>
            <a:ext cx="2676335" cy="18126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CAE5702-9B05-0E9F-69BF-906BF9F5781B}"/>
              </a:ext>
            </a:extLst>
          </p:cNvPr>
          <p:cNvSpPr/>
          <p:nvPr/>
        </p:nvSpPr>
        <p:spPr>
          <a:xfrm>
            <a:off x="3299670" y="2949909"/>
            <a:ext cx="550871" cy="534774"/>
          </a:xfrm>
          <a:custGeom>
            <a:avLst/>
            <a:gdLst>
              <a:gd name="connsiteX0" fmla="*/ 0 w 550871"/>
              <a:gd name="connsiteY0" fmla="*/ 0 h 534774"/>
              <a:gd name="connsiteX1" fmla="*/ 550871 w 550871"/>
              <a:gd name="connsiteY1" fmla="*/ 0 h 534774"/>
              <a:gd name="connsiteX2" fmla="*/ 550871 w 550871"/>
              <a:gd name="connsiteY2" fmla="*/ 534774 h 534774"/>
              <a:gd name="connsiteX3" fmla="*/ 0 w 550871"/>
              <a:gd name="connsiteY3" fmla="*/ 534774 h 534774"/>
              <a:gd name="connsiteX4" fmla="*/ 0 w 550871"/>
              <a:gd name="connsiteY4" fmla="*/ 0 h 53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71" h="534774" extrusionOk="0">
                <a:moveTo>
                  <a:pt x="0" y="0"/>
                </a:moveTo>
                <a:cubicBezTo>
                  <a:pt x="159115" y="2664"/>
                  <a:pt x="371598" y="12593"/>
                  <a:pt x="550871" y="0"/>
                </a:cubicBezTo>
                <a:cubicBezTo>
                  <a:pt x="532973" y="236772"/>
                  <a:pt x="574802" y="392988"/>
                  <a:pt x="550871" y="534774"/>
                </a:cubicBezTo>
                <a:cubicBezTo>
                  <a:pt x="379033" y="524238"/>
                  <a:pt x="169918" y="550847"/>
                  <a:pt x="0" y="534774"/>
                </a:cubicBezTo>
                <a:cubicBezTo>
                  <a:pt x="-7491" y="426976"/>
                  <a:pt x="12048" y="15459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85AC48-5A72-BE78-0813-AA480D004986}"/>
              </a:ext>
            </a:extLst>
          </p:cNvPr>
          <p:cNvSpPr/>
          <p:nvPr/>
        </p:nvSpPr>
        <p:spPr>
          <a:xfrm>
            <a:off x="8703584" y="2867417"/>
            <a:ext cx="550871" cy="534774"/>
          </a:xfrm>
          <a:custGeom>
            <a:avLst/>
            <a:gdLst>
              <a:gd name="connsiteX0" fmla="*/ 0 w 550871"/>
              <a:gd name="connsiteY0" fmla="*/ 0 h 534774"/>
              <a:gd name="connsiteX1" fmla="*/ 550871 w 550871"/>
              <a:gd name="connsiteY1" fmla="*/ 0 h 534774"/>
              <a:gd name="connsiteX2" fmla="*/ 550871 w 550871"/>
              <a:gd name="connsiteY2" fmla="*/ 534774 h 534774"/>
              <a:gd name="connsiteX3" fmla="*/ 0 w 550871"/>
              <a:gd name="connsiteY3" fmla="*/ 534774 h 534774"/>
              <a:gd name="connsiteX4" fmla="*/ 0 w 550871"/>
              <a:gd name="connsiteY4" fmla="*/ 0 h 53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71" h="534774" extrusionOk="0">
                <a:moveTo>
                  <a:pt x="0" y="0"/>
                </a:moveTo>
                <a:cubicBezTo>
                  <a:pt x="159115" y="2664"/>
                  <a:pt x="371598" y="12593"/>
                  <a:pt x="550871" y="0"/>
                </a:cubicBezTo>
                <a:cubicBezTo>
                  <a:pt x="532973" y="236772"/>
                  <a:pt x="574802" y="392988"/>
                  <a:pt x="550871" y="534774"/>
                </a:cubicBezTo>
                <a:cubicBezTo>
                  <a:pt x="379033" y="524238"/>
                  <a:pt x="169918" y="550847"/>
                  <a:pt x="0" y="534774"/>
                </a:cubicBezTo>
                <a:cubicBezTo>
                  <a:pt x="-7491" y="426976"/>
                  <a:pt x="12048" y="15459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4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Joins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14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INCLUSIVE JOIN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waits until all </a:t>
              </a:r>
              <a:r>
                <a:rPr lang="en-GB" i="1" dirty="0">
                  <a:solidFill>
                    <a:schemeClr val="bg1"/>
                  </a:solidFill>
                </a:rPr>
                <a:t>active</a:t>
              </a:r>
              <a:r>
                <a:rPr lang="en-GB" dirty="0">
                  <a:solidFill>
                    <a:schemeClr val="bg1"/>
                  </a:solidFill>
                </a:rPr>
                <a:t> paths reach this point.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then continues automatically.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Only one exit path leaves the Join, although this may connect to another Gateway or Join if needed.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FCAC68-ED13-09A1-AA99-5A69B5F7A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852" y="2210768"/>
            <a:ext cx="2725941" cy="18792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436C811-1E01-770A-C36E-E1D4754B645D}"/>
              </a:ext>
            </a:extLst>
          </p:cNvPr>
          <p:cNvSpPr/>
          <p:nvPr/>
        </p:nvSpPr>
        <p:spPr>
          <a:xfrm>
            <a:off x="3299670" y="2924742"/>
            <a:ext cx="550871" cy="534774"/>
          </a:xfrm>
          <a:custGeom>
            <a:avLst/>
            <a:gdLst>
              <a:gd name="connsiteX0" fmla="*/ 0 w 550871"/>
              <a:gd name="connsiteY0" fmla="*/ 0 h 534774"/>
              <a:gd name="connsiteX1" fmla="*/ 550871 w 550871"/>
              <a:gd name="connsiteY1" fmla="*/ 0 h 534774"/>
              <a:gd name="connsiteX2" fmla="*/ 550871 w 550871"/>
              <a:gd name="connsiteY2" fmla="*/ 534774 h 534774"/>
              <a:gd name="connsiteX3" fmla="*/ 0 w 550871"/>
              <a:gd name="connsiteY3" fmla="*/ 534774 h 534774"/>
              <a:gd name="connsiteX4" fmla="*/ 0 w 550871"/>
              <a:gd name="connsiteY4" fmla="*/ 0 h 53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71" h="534774" extrusionOk="0">
                <a:moveTo>
                  <a:pt x="0" y="0"/>
                </a:moveTo>
                <a:cubicBezTo>
                  <a:pt x="159115" y="2664"/>
                  <a:pt x="371598" y="12593"/>
                  <a:pt x="550871" y="0"/>
                </a:cubicBezTo>
                <a:cubicBezTo>
                  <a:pt x="532973" y="236772"/>
                  <a:pt x="574802" y="392988"/>
                  <a:pt x="550871" y="534774"/>
                </a:cubicBezTo>
                <a:cubicBezTo>
                  <a:pt x="379033" y="524238"/>
                  <a:pt x="169918" y="550847"/>
                  <a:pt x="0" y="534774"/>
                </a:cubicBezTo>
                <a:cubicBezTo>
                  <a:pt x="-7491" y="426976"/>
                  <a:pt x="12048" y="15459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9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10721829" cy="4908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Events are used to describe things that happen outside of the control of the process. They can be used to describe the circumstances that trigger a process to begin, or specific events interrupting later steps in the process. An Event is also used to show that the flow of action has reached an end.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Events are represented by circle shapes, and may contain symbols that indicate the type of Event. The type of border around the circle also shows whether it is a Start, Intermediate, or End Event.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61E850-3E83-BAA8-FC85-63B1EE50E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435" y="4915696"/>
            <a:ext cx="6827357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46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Events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16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START EVENT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A new instance of the process begins automatically whenever this Event occurs.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Is labelled to describe the event that has occurred or state that has been reached.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May have a specific type applied (time-based, message etc.) but does </a:t>
              </a:r>
              <a:r>
                <a:rPr lang="en-GB" i="1" dirty="0">
                  <a:solidFill>
                    <a:schemeClr val="bg1"/>
                  </a:solidFill>
                </a:rPr>
                <a:t>not </a:t>
              </a:r>
              <a:r>
                <a:rPr lang="en-GB" dirty="0">
                  <a:solidFill>
                    <a:schemeClr val="bg1"/>
                  </a:solidFill>
                </a:rPr>
                <a:t>require one.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No activity is performed within the event itself.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END EVENT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Shows that the process has reached an end.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Is labelled to describe the state that has been reached (this wording may match a Start Event of another process).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No activity is performed within the event itself.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BC9BEB-4C77-11C1-9D1F-0AC855668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134" y="2508201"/>
            <a:ext cx="2457450" cy="1285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C73F57-5DB3-B97F-7990-180615AF6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4697" y="2422977"/>
            <a:ext cx="2714625" cy="15430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602E0B-A5D6-4F0D-E868-7F87D145C7D8}"/>
              </a:ext>
            </a:extLst>
          </p:cNvPr>
          <p:cNvSpPr/>
          <p:nvPr/>
        </p:nvSpPr>
        <p:spPr>
          <a:xfrm>
            <a:off x="2384135" y="2692866"/>
            <a:ext cx="854016" cy="1101210"/>
          </a:xfrm>
          <a:custGeom>
            <a:avLst/>
            <a:gdLst>
              <a:gd name="connsiteX0" fmla="*/ 0 w 854016"/>
              <a:gd name="connsiteY0" fmla="*/ 0 h 1101210"/>
              <a:gd name="connsiteX1" fmla="*/ 435548 w 854016"/>
              <a:gd name="connsiteY1" fmla="*/ 0 h 1101210"/>
              <a:gd name="connsiteX2" fmla="*/ 854016 w 854016"/>
              <a:gd name="connsiteY2" fmla="*/ 0 h 1101210"/>
              <a:gd name="connsiteX3" fmla="*/ 854016 w 854016"/>
              <a:gd name="connsiteY3" fmla="*/ 517569 h 1101210"/>
              <a:gd name="connsiteX4" fmla="*/ 854016 w 854016"/>
              <a:gd name="connsiteY4" fmla="*/ 1101210 h 1101210"/>
              <a:gd name="connsiteX5" fmla="*/ 409928 w 854016"/>
              <a:gd name="connsiteY5" fmla="*/ 1101210 h 1101210"/>
              <a:gd name="connsiteX6" fmla="*/ 0 w 854016"/>
              <a:gd name="connsiteY6" fmla="*/ 1101210 h 1101210"/>
              <a:gd name="connsiteX7" fmla="*/ 0 w 854016"/>
              <a:gd name="connsiteY7" fmla="*/ 572629 h 1101210"/>
              <a:gd name="connsiteX8" fmla="*/ 0 w 854016"/>
              <a:gd name="connsiteY8" fmla="*/ 0 h 110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4016" h="1101210" extrusionOk="0">
                <a:moveTo>
                  <a:pt x="0" y="0"/>
                </a:moveTo>
                <a:cubicBezTo>
                  <a:pt x="127262" y="18426"/>
                  <a:pt x="333464" y="4678"/>
                  <a:pt x="435548" y="0"/>
                </a:cubicBezTo>
                <a:cubicBezTo>
                  <a:pt x="537632" y="-4678"/>
                  <a:pt x="701627" y="-16675"/>
                  <a:pt x="854016" y="0"/>
                </a:cubicBezTo>
                <a:cubicBezTo>
                  <a:pt x="865779" y="233907"/>
                  <a:pt x="859131" y="337786"/>
                  <a:pt x="854016" y="517569"/>
                </a:cubicBezTo>
                <a:cubicBezTo>
                  <a:pt x="848901" y="697352"/>
                  <a:pt x="879807" y="837316"/>
                  <a:pt x="854016" y="1101210"/>
                </a:cubicBezTo>
                <a:cubicBezTo>
                  <a:pt x="749561" y="1097113"/>
                  <a:pt x="577252" y="1115069"/>
                  <a:pt x="409928" y="1101210"/>
                </a:cubicBezTo>
                <a:cubicBezTo>
                  <a:pt x="242604" y="1087351"/>
                  <a:pt x="106975" y="1103287"/>
                  <a:pt x="0" y="1101210"/>
                </a:cubicBezTo>
                <a:cubicBezTo>
                  <a:pt x="10509" y="880244"/>
                  <a:pt x="2810" y="685791"/>
                  <a:pt x="0" y="572629"/>
                </a:cubicBezTo>
                <a:cubicBezTo>
                  <a:pt x="-2810" y="459467"/>
                  <a:pt x="-5940" y="24536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346389-96FF-07D5-0A96-978E8238A7E1}"/>
              </a:ext>
            </a:extLst>
          </p:cNvPr>
          <p:cNvSpPr/>
          <p:nvPr/>
        </p:nvSpPr>
        <p:spPr>
          <a:xfrm>
            <a:off x="9256124" y="2692866"/>
            <a:ext cx="1123198" cy="1194887"/>
          </a:xfrm>
          <a:custGeom>
            <a:avLst/>
            <a:gdLst>
              <a:gd name="connsiteX0" fmla="*/ 0 w 1123198"/>
              <a:gd name="connsiteY0" fmla="*/ 0 h 1194887"/>
              <a:gd name="connsiteX1" fmla="*/ 572831 w 1123198"/>
              <a:gd name="connsiteY1" fmla="*/ 0 h 1194887"/>
              <a:gd name="connsiteX2" fmla="*/ 1123198 w 1123198"/>
              <a:gd name="connsiteY2" fmla="*/ 0 h 1194887"/>
              <a:gd name="connsiteX3" fmla="*/ 1123198 w 1123198"/>
              <a:gd name="connsiteY3" fmla="*/ 561597 h 1194887"/>
              <a:gd name="connsiteX4" fmla="*/ 1123198 w 1123198"/>
              <a:gd name="connsiteY4" fmla="*/ 1194887 h 1194887"/>
              <a:gd name="connsiteX5" fmla="*/ 539135 w 1123198"/>
              <a:gd name="connsiteY5" fmla="*/ 1194887 h 1194887"/>
              <a:gd name="connsiteX6" fmla="*/ 0 w 1123198"/>
              <a:gd name="connsiteY6" fmla="*/ 1194887 h 1194887"/>
              <a:gd name="connsiteX7" fmla="*/ 0 w 1123198"/>
              <a:gd name="connsiteY7" fmla="*/ 621341 h 1194887"/>
              <a:gd name="connsiteX8" fmla="*/ 0 w 1123198"/>
              <a:gd name="connsiteY8" fmla="*/ 0 h 11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198" h="1194887" extrusionOk="0">
                <a:moveTo>
                  <a:pt x="0" y="0"/>
                </a:moveTo>
                <a:cubicBezTo>
                  <a:pt x="273840" y="-17705"/>
                  <a:pt x="354973" y="8475"/>
                  <a:pt x="572831" y="0"/>
                </a:cubicBezTo>
                <a:cubicBezTo>
                  <a:pt x="790689" y="-8475"/>
                  <a:pt x="992085" y="-11366"/>
                  <a:pt x="1123198" y="0"/>
                </a:cubicBezTo>
                <a:cubicBezTo>
                  <a:pt x="1138717" y="181431"/>
                  <a:pt x="1097750" y="353723"/>
                  <a:pt x="1123198" y="561597"/>
                </a:cubicBezTo>
                <a:cubicBezTo>
                  <a:pt x="1148646" y="769471"/>
                  <a:pt x="1142154" y="1041188"/>
                  <a:pt x="1123198" y="1194887"/>
                </a:cubicBezTo>
                <a:cubicBezTo>
                  <a:pt x="900661" y="1215795"/>
                  <a:pt x="775971" y="1218029"/>
                  <a:pt x="539135" y="1194887"/>
                </a:cubicBezTo>
                <a:cubicBezTo>
                  <a:pt x="302299" y="1171745"/>
                  <a:pt x="204310" y="1197460"/>
                  <a:pt x="0" y="1194887"/>
                </a:cubicBezTo>
                <a:cubicBezTo>
                  <a:pt x="4784" y="939963"/>
                  <a:pt x="-2362" y="874027"/>
                  <a:pt x="0" y="621341"/>
                </a:cubicBezTo>
                <a:cubicBezTo>
                  <a:pt x="2362" y="368655"/>
                  <a:pt x="-10758" y="19696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21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Events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17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INTERMEDIATE EVENT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waits until this event occurs and then continues automatically.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label describes the state when the event has occurred.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May have a specific type applied (time-based, message etc.) but does </a:t>
              </a:r>
              <a:r>
                <a:rPr lang="en-GB" i="1" dirty="0">
                  <a:solidFill>
                    <a:schemeClr val="bg1"/>
                  </a:solidFill>
                </a:rPr>
                <a:t>not </a:t>
              </a:r>
              <a:r>
                <a:rPr lang="en-GB" dirty="0">
                  <a:solidFill>
                    <a:schemeClr val="bg1"/>
                  </a:solidFill>
                </a:rPr>
                <a:t>require one.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No activity is performed within the event itself.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TIME-BASED EVENT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Functions in the same way as any other type of Event.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Is used to represent a particular time/date being reached, or a certain amount of time having elapsed.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6B5A49-6257-BE28-AAA6-F42E4F91C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960" y="2463284"/>
            <a:ext cx="3895725" cy="1381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4151DC-BFB8-6578-B1DC-4AC1EE0D3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8910" y="2549008"/>
            <a:ext cx="3886200" cy="12096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1DDF54-9FD6-01B5-E041-60FAD567E242}"/>
              </a:ext>
            </a:extLst>
          </p:cNvPr>
          <p:cNvSpPr/>
          <p:nvPr/>
        </p:nvSpPr>
        <p:spPr>
          <a:xfrm>
            <a:off x="8610600" y="2713839"/>
            <a:ext cx="852182" cy="948266"/>
          </a:xfrm>
          <a:custGeom>
            <a:avLst/>
            <a:gdLst>
              <a:gd name="connsiteX0" fmla="*/ 0 w 852182"/>
              <a:gd name="connsiteY0" fmla="*/ 0 h 948266"/>
              <a:gd name="connsiteX1" fmla="*/ 434613 w 852182"/>
              <a:gd name="connsiteY1" fmla="*/ 0 h 948266"/>
              <a:gd name="connsiteX2" fmla="*/ 852182 w 852182"/>
              <a:gd name="connsiteY2" fmla="*/ 0 h 948266"/>
              <a:gd name="connsiteX3" fmla="*/ 852182 w 852182"/>
              <a:gd name="connsiteY3" fmla="*/ 445685 h 948266"/>
              <a:gd name="connsiteX4" fmla="*/ 852182 w 852182"/>
              <a:gd name="connsiteY4" fmla="*/ 948266 h 948266"/>
              <a:gd name="connsiteX5" fmla="*/ 409047 w 852182"/>
              <a:gd name="connsiteY5" fmla="*/ 948266 h 948266"/>
              <a:gd name="connsiteX6" fmla="*/ 0 w 852182"/>
              <a:gd name="connsiteY6" fmla="*/ 948266 h 948266"/>
              <a:gd name="connsiteX7" fmla="*/ 0 w 852182"/>
              <a:gd name="connsiteY7" fmla="*/ 493098 h 948266"/>
              <a:gd name="connsiteX8" fmla="*/ 0 w 852182"/>
              <a:gd name="connsiteY8" fmla="*/ 0 h 94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2182" h="948266" extrusionOk="0">
                <a:moveTo>
                  <a:pt x="0" y="0"/>
                </a:moveTo>
                <a:cubicBezTo>
                  <a:pt x="103364" y="10245"/>
                  <a:pt x="238313" y="-18074"/>
                  <a:pt x="434613" y="0"/>
                </a:cubicBezTo>
                <a:cubicBezTo>
                  <a:pt x="630913" y="18074"/>
                  <a:pt x="767699" y="8678"/>
                  <a:pt x="852182" y="0"/>
                </a:cubicBezTo>
                <a:cubicBezTo>
                  <a:pt x="850299" y="174309"/>
                  <a:pt x="839413" y="266257"/>
                  <a:pt x="852182" y="445685"/>
                </a:cubicBezTo>
                <a:cubicBezTo>
                  <a:pt x="864951" y="625114"/>
                  <a:pt x="838668" y="758862"/>
                  <a:pt x="852182" y="948266"/>
                </a:cubicBezTo>
                <a:cubicBezTo>
                  <a:pt x="684030" y="958966"/>
                  <a:pt x="538018" y="967289"/>
                  <a:pt x="409047" y="948266"/>
                </a:cubicBezTo>
                <a:cubicBezTo>
                  <a:pt x="280077" y="929243"/>
                  <a:pt x="117020" y="946007"/>
                  <a:pt x="0" y="948266"/>
                </a:cubicBezTo>
                <a:cubicBezTo>
                  <a:pt x="-17158" y="784620"/>
                  <a:pt x="19299" y="649541"/>
                  <a:pt x="0" y="493098"/>
                </a:cubicBezTo>
                <a:cubicBezTo>
                  <a:pt x="-19299" y="336655"/>
                  <a:pt x="12038" y="115801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CCBE5F-EDFE-9020-37A0-21E136D465EF}"/>
              </a:ext>
            </a:extLst>
          </p:cNvPr>
          <p:cNvSpPr/>
          <p:nvPr/>
        </p:nvSpPr>
        <p:spPr>
          <a:xfrm>
            <a:off x="3137484" y="2713839"/>
            <a:ext cx="813732" cy="948266"/>
          </a:xfrm>
          <a:custGeom>
            <a:avLst/>
            <a:gdLst>
              <a:gd name="connsiteX0" fmla="*/ 0 w 813732"/>
              <a:gd name="connsiteY0" fmla="*/ 0 h 948266"/>
              <a:gd name="connsiteX1" fmla="*/ 415003 w 813732"/>
              <a:gd name="connsiteY1" fmla="*/ 0 h 948266"/>
              <a:gd name="connsiteX2" fmla="*/ 813732 w 813732"/>
              <a:gd name="connsiteY2" fmla="*/ 0 h 948266"/>
              <a:gd name="connsiteX3" fmla="*/ 813732 w 813732"/>
              <a:gd name="connsiteY3" fmla="*/ 445685 h 948266"/>
              <a:gd name="connsiteX4" fmla="*/ 813732 w 813732"/>
              <a:gd name="connsiteY4" fmla="*/ 948266 h 948266"/>
              <a:gd name="connsiteX5" fmla="*/ 390591 w 813732"/>
              <a:gd name="connsiteY5" fmla="*/ 948266 h 948266"/>
              <a:gd name="connsiteX6" fmla="*/ 0 w 813732"/>
              <a:gd name="connsiteY6" fmla="*/ 948266 h 948266"/>
              <a:gd name="connsiteX7" fmla="*/ 0 w 813732"/>
              <a:gd name="connsiteY7" fmla="*/ 493098 h 948266"/>
              <a:gd name="connsiteX8" fmla="*/ 0 w 813732"/>
              <a:gd name="connsiteY8" fmla="*/ 0 h 94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732" h="948266" extrusionOk="0">
                <a:moveTo>
                  <a:pt x="0" y="0"/>
                </a:moveTo>
                <a:cubicBezTo>
                  <a:pt x="163406" y="18542"/>
                  <a:pt x="289362" y="-7832"/>
                  <a:pt x="415003" y="0"/>
                </a:cubicBezTo>
                <a:cubicBezTo>
                  <a:pt x="540644" y="7832"/>
                  <a:pt x="711213" y="-18456"/>
                  <a:pt x="813732" y="0"/>
                </a:cubicBezTo>
                <a:cubicBezTo>
                  <a:pt x="811849" y="174309"/>
                  <a:pt x="800963" y="266257"/>
                  <a:pt x="813732" y="445685"/>
                </a:cubicBezTo>
                <a:cubicBezTo>
                  <a:pt x="826501" y="625114"/>
                  <a:pt x="800218" y="758862"/>
                  <a:pt x="813732" y="948266"/>
                </a:cubicBezTo>
                <a:cubicBezTo>
                  <a:pt x="676332" y="955849"/>
                  <a:pt x="567155" y="967322"/>
                  <a:pt x="390591" y="948266"/>
                </a:cubicBezTo>
                <a:cubicBezTo>
                  <a:pt x="214027" y="929210"/>
                  <a:pt x="145479" y="936763"/>
                  <a:pt x="0" y="948266"/>
                </a:cubicBezTo>
                <a:cubicBezTo>
                  <a:pt x="-17158" y="784620"/>
                  <a:pt x="19299" y="649541"/>
                  <a:pt x="0" y="493098"/>
                </a:cubicBezTo>
                <a:cubicBezTo>
                  <a:pt x="-19299" y="336655"/>
                  <a:pt x="12038" y="115801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0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Events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18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MESSAGE EVENT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Functions in the same way as any other type of Event.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Is used to show that a direct communication of some kind has been received by the process (e.g. a letter, email, order, transfer of data).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label states that the communication or item has been received.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CONDITIONAL EVENT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Functions in the same way as any other type of Event.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Is used to show that a specific condition or rule has been met.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B33AD-5F58-812D-D375-F2BBE7EB5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248" y="2504356"/>
            <a:ext cx="3867150" cy="1247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3016B1-89B4-14DD-99AD-0206A3099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435" y="2530972"/>
            <a:ext cx="3867150" cy="1295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F836DB-DEF1-E26F-2E8E-2D9B657E3477}"/>
              </a:ext>
            </a:extLst>
          </p:cNvPr>
          <p:cNvSpPr/>
          <p:nvPr/>
        </p:nvSpPr>
        <p:spPr>
          <a:xfrm>
            <a:off x="3095538" y="2676088"/>
            <a:ext cx="943062" cy="1076043"/>
          </a:xfrm>
          <a:custGeom>
            <a:avLst/>
            <a:gdLst>
              <a:gd name="connsiteX0" fmla="*/ 0 w 943062"/>
              <a:gd name="connsiteY0" fmla="*/ 0 h 1076043"/>
              <a:gd name="connsiteX1" fmla="*/ 480962 w 943062"/>
              <a:gd name="connsiteY1" fmla="*/ 0 h 1076043"/>
              <a:gd name="connsiteX2" fmla="*/ 943062 w 943062"/>
              <a:gd name="connsiteY2" fmla="*/ 0 h 1076043"/>
              <a:gd name="connsiteX3" fmla="*/ 943062 w 943062"/>
              <a:gd name="connsiteY3" fmla="*/ 505740 h 1076043"/>
              <a:gd name="connsiteX4" fmla="*/ 943062 w 943062"/>
              <a:gd name="connsiteY4" fmla="*/ 1076043 h 1076043"/>
              <a:gd name="connsiteX5" fmla="*/ 452670 w 943062"/>
              <a:gd name="connsiteY5" fmla="*/ 1076043 h 1076043"/>
              <a:gd name="connsiteX6" fmla="*/ 0 w 943062"/>
              <a:gd name="connsiteY6" fmla="*/ 1076043 h 1076043"/>
              <a:gd name="connsiteX7" fmla="*/ 0 w 943062"/>
              <a:gd name="connsiteY7" fmla="*/ 559542 h 1076043"/>
              <a:gd name="connsiteX8" fmla="*/ 0 w 943062"/>
              <a:gd name="connsiteY8" fmla="*/ 0 h 107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062" h="1076043" extrusionOk="0">
                <a:moveTo>
                  <a:pt x="0" y="0"/>
                </a:moveTo>
                <a:cubicBezTo>
                  <a:pt x="107540" y="-10911"/>
                  <a:pt x="361067" y="-18511"/>
                  <a:pt x="480962" y="0"/>
                </a:cubicBezTo>
                <a:cubicBezTo>
                  <a:pt x="600857" y="18511"/>
                  <a:pt x="842128" y="7106"/>
                  <a:pt x="943062" y="0"/>
                </a:cubicBezTo>
                <a:cubicBezTo>
                  <a:pt x="922442" y="220499"/>
                  <a:pt x="955388" y="324518"/>
                  <a:pt x="943062" y="505740"/>
                </a:cubicBezTo>
                <a:cubicBezTo>
                  <a:pt x="930736" y="686962"/>
                  <a:pt x="962244" y="881744"/>
                  <a:pt x="943062" y="1076043"/>
                </a:cubicBezTo>
                <a:cubicBezTo>
                  <a:pt x="808818" y="1084631"/>
                  <a:pt x="641155" y="1092195"/>
                  <a:pt x="452670" y="1076043"/>
                </a:cubicBezTo>
                <a:cubicBezTo>
                  <a:pt x="264185" y="1059891"/>
                  <a:pt x="146635" y="1085638"/>
                  <a:pt x="0" y="1076043"/>
                </a:cubicBezTo>
                <a:cubicBezTo>
                  <a:pt x="-22524" y="828771"/>
                  <a:pt x="-24314" y="739953"/>
                  <a:pt x="0" y="559542"/>
                </a:cubicBezTo>
                <a:cubicBezTo>
                  <a:pt x="24314" y="379131"/>
                  <a:pt x="23093" y="27017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771A2E-8C51-D222-051B-15CCA2E05F0F}"/>
              </a:ext>
            </a:extLst>
          </p:cNvPr>
          <p:cNvSpPr/>
          <p:nvPr/>
        </p:nvSpPr>
        <p:spPr>
          <a:xfrm>
            <a:off x="8610600" y="2676088"/>
            <a:ext cx="827014" cy="1076043"/>
          </a:xfrm>
          <a:custGeom>
            <a:avLst/>
            <a:gdLst>
              <a:gd name="connsiteX0" fmla="*/ 0 w 827014"/>
              <a:gd name="connsiteY0" fmla="*/ 0 h 1076043"/>
              <a:gd name="connsiteX1" fmla="*/ 421777 w 827014"/>
              <a:gd name="connsiteY1" fmla="*/ 0 h 1076043"/>
              <a:gd name="connsiteX2" fmla="*/ 827014 w 827014"/>
              <a:gd name="connsiteY2" fmla="*/ 0 h 1076043"/>
              <a:gd name="connsiteX3" fmla="*/ 827014 w 827014"/>
              <a:gd name="connsiteY3" fmla="*/ 505740 h 1076043"/>
              <a:gd name="connsiteX4" fmla="*/ 827014 w 827014"/>
              <a:gd name="connsiteY4" fmla="*/ 1076043 h 1076043"/>
              <a:gd name="connsiteX5" fmla="*/ 396967 w 827014"/>
              <a:gd name="connsiteY5" fmla="*/ 1076043 h 1076043"/>
              <a:gd name="connsiteX6" fmla="*/ 0 w 827014"/>
              <a:gd name="connsiteY6" fmla="*/ 1076043 h 1076043"/>
              <a:gd name="connsiteX7" fmla="*/ 0 w 827014"/>
              <a:gd name="connsiteY7" fmla="*/ 559542 h 1076043"/>
              <a:gd name="connsiteX8" fmla="*/ 0 w 827014"/>
              <a:gd name="connsiteY8" fmla="*/ 0 h 107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014" h="1076043" extrusionOk="0">
                <a:moveTo>
                  <a:pt x="0" y="0"/>
                </a:moveTo>
                <a:cubicBezTo>
                  <a:pt x="125650" y="10439"/>
                  <a:pt x="287181" y="-7241"/>
                  <a:pt x="421777" y="0"/>
                </a:cubicBezTo>
                <a:cubicBezTo>
                  <a:pt x="556373" y="7241"/>
                  <a:pt x="740683" y="-1550"/>
                  <a:pt x="827014" y="0"/>
                </a:cubicBezTo>
                <a:cubicBezTo>
                  <a:pt x="806394" y="220499"/>
                  <a:pt x="839340" y="324518"/>
                  <a:pt x="827014" y="505740"/>
                </a:cubicBezTo>
                <a:cubicBezTo>
                  <a:pt x="814688" y="686962"/>
                  <a:pt x="846196" y="881744"/>
                  <a:pt x="827014" y="1076043"/>
                </a:cubicBezTo>
                <a:cubicBezTo>
                  <a:pt x="686773" y="1074886"/>
                  <a:pt x="573486" y="1060360"/>
                  <a:pt x="396967" y="1076043"/>
                </a:cubicBezTo>
                <a:cubicBezTo>
                  <a:pt x="220448" y="1091726"/>
                  <a:pt x="123758" y="1076594"/>
                  <a:pt x="0" y="1076043"/>
                </a:cubicBezTo>
                <a:cubicBezTo>
                  <a:pt x="-22524" y="828771"/>
                  <a:pt x="-24314" y="739953"/>
                  <a:pt x="0" y="559542"/>
                </a:cubicBezTo>
                <a:cubicBezTo>
                  <a:pt x="24314" y="379131"/>
                  <a:pt x="23093" y="27017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435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Boundary Events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19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350" b="1" dirty="0">
                  <a:solidFill>
                    <a:schemeClr val="bg1"/>
                  </a:solidFill>
                </a:rPr>
                <a:t>INTERRUPTING BOUNDARY EVENT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Placed on the edge of a Task.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Can occur at any time while the Task is being performed.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Stops the Task from being completed.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proceeds down a new path.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Labelled to describe the Event that has occurred.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Can use an Event type (e.g. Message, Timer etc.).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350" b="1" dirty="0">
                  <a:solidFill>
                    <a:schemeClr val="bg1"/>
                  </a:solidFill>
                </a:rPr>
                <a:t>NON-INTERRUPTING BOUNDARY EVENT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Functions like an Interrupting Boundary Event, but the Task still carries on to completion.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An </a:t>
              </a:r>
              <a:r>
                <a:rPr lang="en-GB" i="1" dirty="0">
                  <a:solidFill>
                    <a:schemeClr val="bg1"/>
                  </a:solidFill>
                </a:rPr>
                <a:t>additional </a:t>
              </a:r>
              <a:r>
                <a:rPr lang="en-GB" dirty="0">
                  <a:solidFill>
                    <a:schemeClr val="bg1"/>
                  </a:solidFill>
                </a:rPr>
                <a:t>flow is therefore created within the process while the main flow carries on as normal.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7AF632-E78B-1F79-CF8F-A3938C6B9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925" y="2225349"/>
            <a:ext cx="2118352" cy="18337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851580-1D28-5C65-045A-2CED0AF89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279" y="2262285"/>
            <a:ext cx="2041753" cy="183379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FB60FA-2A6D-3EEF-1396-9D892F9ECDE1}"/>
              </a:ext>
            </a:extLst>
          </p:cNvPr>
          <p:cNvSpPr/>
          <p:nvPr/>
        </p:nvSpPr>
        <p:spPr>
          <a:xfrm>
            <a:off x="2709644" y="2713839"/>
            <a:ext cx="805343" cy="715161"/>
          </a:xfrm>
          <a:custGeom>
            <a:avLst/>
            <a:gdLst>
              <a:gd name="connsiteX0" fmla="*/ 0 w 805343"/>
              <a:gd name="connsiteY0" fmla="*/ 0 h 715161"/>
              <a:gd name="connsiteX1" fmla="*/ 410725 w 805343"/>
              <a:gd name="connsiteY1" fmla="*/ 0 h 715161"/>
              <a:gd name="connsiteX2" fmla="*/ 805343 w 805343"/>
              <a:gd name="connsiteY2" fmla="*/ 0 h 715161"/>
              <a:gd name="connsiteX3" fmla="*/ 805343 w 805343"/>
              <a:gd name="connsiteY3" fmla="*/ 336126 h 715161"/>
              <a:gd name="connsiteX4" fmla="*/ 805343 w 805343"/>
              <a:gd name="connsiteY4" fmla="*/ 715161 h 715161"/>
              <a:gd name="connsiteX5" fmla="*/ 386565 w 805343"/>
              <a:gd name="connsiteY5" fmla="*/ 715161 h 715161"/>
              <a:gd name="connsiteX6" fmla="*/ 0 w 805343"/>
              <a:gd name="connsiteY6" fmla="*/ 715161 h 715161"/>
              <a:gd name="connsiteX7" fmla="*/ 0 w 805343"/>
              <a:gd name="connsiteY7" fmla="*/ 371884 h 715161"/>
              <a:gd name="connsiteX8" fmla="*/ 0 w 805343"/>
              <a:gd name="connsiteY8" fmla="*/ 0 h 71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343" h="715161" extrusionOk="0">
                <a:moveTo>
                  <a:pt x="0" y="0"/>
                </a:moveTo>
                <a:cubicBezTo>
                  <a:pt x="118784" y="-4292"/>
                  <a:pt x="213054" y="16935"/>
                  <a:pt x="410725" y="0"/>
                </a:cubicBezTo>
                <a:cubicBezTo>
                  <a:pt x="608397" y="-16935"/>
                  <a:pt x="628873" y="-12054"/>
                  <a:pt x="805343" y="0"/>
                </a:cubicBezTo>
                <a:cubicBezTo>
                  <a:pt x="807417" y="73221"/>
                  <a:pt x="792038" y="253495"/>
                  <a:pt x="805343" y="336126"/>
                </a:cubicBezTo>
                <a:cubicBezTo>
                  <a:pt x="818648" y="418757"/>
                  <a:pt x="822352" y="636764"/>
                  <a:pt x="805343" y="715161"/>
                </a:cubicBezTo>
                <a:cubicBezTo>
                  <a:pt x="668600" y="716084"/>
                  <a:pt x="527730" y="694984"/>
                  <a:pt x="386565" y="715161"/>
                </a:cubicBezTo>
                <a:cubicBezTo>
                  <a:pt x="245400" y="735338"/>
                  <a:pt x="146982" y="727534"/>
                  <a:pt x="0" y="715161"/>
                </a:cubicBezTo>
                <a:cubicBezTo>
                  <a:pt x="-10977" y="629733"/>
                  <a:pt x="13956" y="530865"/>
                  <a:pt x="0" y="371884"/>
                </a:cubicBezTo>
                <a:cubicBezTo>
                  <a:pt x="-13956" y="212903"/>
                  <a:pt x="3429" y="9006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889A1-17A8-5C64-EAA8-44A417DBEE97}"/>
              </a:ext>
            </a:extLst>
          </p:cNvPr>
          <p:cNvSpPr/>
          <p:nvPr/>
        </p:nvSpPr>
        <p:spPr>
          <a:xfrm>
            <a:off x="8153400" y="2713839"/>
            <a:ext cx="822820" cy="715161"/>
          </a:xfrm>
          <a:custGeom>
            <a:avLst/>
            <a:gdLst>
              <a:gd name="connsiteX0" fmla="*/ 0 w 822820"/>
              <a:gd name="connsiteY0" fmla="*/ 0 h 715161"/>
              <a:gd name="connsiteX1" fmla="*/ 419638 w 822820"/>
              <a:gd name="connsiteY1" fmla="*/ 0 h 715161"/>
              <a:gd name="connsiteX2" fmla="*/ 822820 w 822820"/>
              <a:gd name="connsiteY2" fmla="*/ 0 h 715161"/>
              <a:gd name="connsiteX3" fmla="*/ 822820 w 822820"/>
              <a:gd name="connsiteY3" fmla="*/ 336126 h 715161"/>
              <a:gd name="connsiteX4" fmla="*/ 822820 w 822820"/>
              <a:gd name="connsiteY4" fmla="*/ 715161 h 715161"/>
              <a:gd name="connsiteX5" fmla="*/ 394954 w 822820"/>
              <a:gd name="connsiteY5" fmla="*/ 715161 h 715161"/>
              <a:gd name="connsiteX6" fmla="*/ 0 w 822820"/>
              <a:gd name="connsiteY6" fmla="*/ 715161 h 715161"/>
              <a:gd name="connsiteX7" fmla="*/ 0 w 822820"/>
              <a:gd name="connsiteY7" fmla="*/ 371884 h 715161"/>
              <a:gd name="connsiteX8" fmla="*/ 0 w 822820"/>
              <a:gd name="connsiteY8" fmla="*/ 0 h 71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820" h="715161" extrusionOk="0">
                <a:moveTo>
                  <a:pt x="0" y="0"/>
                </a:moveTo>
                <a:cubicBezTo>
                  <a:pt x="151612" y="922"/>
                  <a:pt x="311200" y="-30"/>
                  <a:pt x="419638" y="0"/>
                </a:cubicBezTo>
                <a:cubicBezTo>
                  <a:pt x="528076" y="30"/>
                  <a:pt x="722016" y="-4485"/>
                  <a:pt x="822820" y="0"/>
                </a:cubicBezTo>
                <a:cubicBezTo>
                  <a:pt x="824894" y="73221"/>
                  <a:pt x="809515" y="253495"/>
                  <a:pt x="822820" y="336126"/>
                </a:cubicBezTo>
                <a:cubicBezTo>
                  <a:pt x="836125" y="418757"/>
                  <a:pt x="839829" y="636764"/>
                  <a:pt x="822820" y="715161"/>
                </a:cubicBezTo>
                <a:cubicBezTo>
                  <a:pt x="719261" y="712691"/>
                  <a:pt x="495451" y="736279"/>
                  <a:pt x="394954" y="715161"/>
                </a:cubicBezTo>
                <a:cubicBezTo>
                  <a:pt x="294457" y="694043"/>
                  <a:pt x="123875" y="720950"/>
                  <a:pt x="0" y="715161"/>
                </a:cubicBezTo>
                <a:cubicBezTo>
                  <a:pt x="-10977" y="629733"/>
                  <a:pt x="13956" y="530865"/>
                  <a:pt x="0" y="371884"/>
                </a:cubicBezTo>
                <a:cubicBezTo>
                  <a:pt x="-13956" y="212903"/>
                  <a:pt x="3429" y="9006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8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What is BPMN?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5839437" cy="490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BPMN is a framework and language for modelling business processes. It provides a way to categorise elements of a process and structure these into models that accurately describe the flow of activity.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The BPMN specification was formulated by the Object Management Group (OMG), and the current version (BPMN2.0) was published in 2011.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EAE7A3-BC54-01FA-4C7D-C1FD28758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1721" y="2248387"/>
            <a:ext cx="4861923" cy="264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4866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Pools, Lanes, and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48120"/>
            <a:ext cx="6788894" cy="490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Pools are used to differentiate between connected processes or to show how roles outside of the main process interact with it.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Lanes are used within the Pool of the main process to represent the different roles (people or systems) that perform activities within it.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Message Flows represent the communications in and out of the process to other Pools (processes or external roles).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4E0B99-664D-7F1C-ACBC-80D881F1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095" y="1690692"/>
            <a:ext cx="4114800" cy="320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64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Pools, Lanes, and Messages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21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350" b="1" dirty="0">
                  <a:solidFill>
                    <a:schemeClr val="bg1"/>
                  </a:solidFill>
                </a:rPr>
                <a:t>POOL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Represents a process, role, or business area.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Expanded Pools contain process detail (and are labelled with the name of the process) and may contain any number of Lanes.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Collapsed Pools can represent other processes or actors we cannot control (e.g. customers, suppliers etc.).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350" b="1" dirty="0">
                  <a:solidFill>
                    <a:schemeClr val="bg1"/>
                  </a:solidFill>
                </a:rPr>
                <a:t>LANE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Represents a named role within the process (although this may not map to a job title).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Labelled with the name of the role.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Pools can contain any number of Lanes.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Only use Lanes where we can design the 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F90D89-9115-DD2A-0855-D4A0DC709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016" y="2252900"/>
            <a:ext cx="2142708" cy="17826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B19E90-C976-BEEF-78FC-F4BCF7602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676" y="2316808"/>
            <a:ext cx="3272668" cy="17067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94AD6C-46A4-DD98-CD96-6CBABEC3E41A}"/>
              </a:ext>
            </a:extLst>
          </p:cNvPr>
          <p:cNvSpPr/>
          <p:nvPr/>
        </p:nvSpPr>
        <p:spPr>
          <a:xfrm>
            <a:off x="2357306" y="2927757"/>
            <a:ext cx="2250418" cy="1107805"/>
          </a:xfrm>
          <a:custGeom>
            <a:avLst/>
            <a:gdLst>
              <a:gd name="connsiteX0" fmla="*/ 0 w 2250418"/>
              <a:gd name="connsiteY0" fmla="*/ 0 h 1107805"/>
              <a:gd name="connsiteX1" fmla="*/ 585109 w 2250418"/>
              <a:gd name="connsiteY1" fmla="*/ 0 h 1107805"/>
              <a:gd name="connsiteX2" fmla="*/ 1125209 w 2250418"/>
              <a:gd name="connsiteY2" fmla="*/ 0 h 1107805"/>
              <a:gd name="connsiteX3" fmla="*/ 1620301 w 2250418"/>
              <a:gd name="connsiteY3" fmla="*/ 0 h 1107805"/>
              <a:gd name="connsiteX4" fmla="*/ 2250418 w 2250418"/>
              <a:gd name="connsiteY4" fmla="*/ 0 h 1107805"/>
              <a:gd name="connsiteX5" fmla="*/ 2250418 w 2250418"/>
              <a:gd name="connsiteY5" fmla="*/ 564981 h 1107805"/>
              <a:gd name="connsiteX6" fmla="*/ 2250418 w 2250418"/>
              <a:gd name="connsiteY6" fmla="*/ 1107805 h 1107805"/>
              <a:gd name="connsiteX7" fmla="*/ 1710318 w 2250418"/>
              <a:gd name="connsiteY7" fmla="*/ 1107805 h 1107805"/>
              <a:gd name="connsiteX8" fmla="*/ 1192722 w 2250418"/>
              <a:gd name="connsiteY8" fmla="*/ 1107805 h 1107805"/>
              <a:gd name="connsiteX9" fmla="*/ 652621 w 2250418"/>
              <a:gd name="connsiteY9" fmla="*/ 1107805 h 1107805"/>
              <a:gd name="connsiteX10" fmla="*/ 0 w 2250418"/>
              <a:gd name="connsiteY10" fmla="*/ 1107805 h 1107805"/>
              <a:gd name="connsiteX11" fmla="*/ 0 w 2250418"/>
              <a:gd name="connsiteY11" fmla="*/ 587137 h 1107805"/>
              <a:gd name="connsiteX12" fmla="*/ 0 w 2250418"/>
              <a:gd name="connsiteY12" fmla="*/ 0 h 110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0418" h="1107805" extrusionOk="0">
                <a:moveTo>
                  <a:pt x="0" y="0"/>
                </a:moveTo>
                <a:cubicBezTo>
                  <a:pt x="283616" y="-1565"/>
                  <a:pt x="458836" y="9166"/>
                  <a:pt x="585109" y="0"/>
                </a:cubicBezTo>
                <a:cubicBezTo>
                  <a:pt x="711382" y="-9166"/>
                  <a:pt x="887933" y="-22824"/>
                  <a:pt x="1125209" y="0"/>
                </a:cubicBezTo>
                <a:cubicBezTo>
                  <a:pt x="1362485" y="22824"/>
                  <a:pt x="1446850" y="-23811"/>
                  <a:pt x="1620301" y="0"/>
                </a:cubicBezTo>
                <a:cubicBezTo>
                  <a:pt x="1793752" y="23811"/>
                  <a:pt x="2007891" y="-6033"/>
                  <a:pt x="2250418" y="0"/>
                </a:cubicBezTo>
                <a:cubicBezTo>
                  <a:pt x="2251155" y="244047"/>
                  <a:pt x="2230070" y="359945"/>
                  <a:pt x="2250418" y="564981"/>
                </a:cubicBezTo>
                <a:cubicBezTo>
                  <a:pt x="2270766" y="770017"/>
                  <a:pt x="2276173" y="873184"/>
                  <a:pt x="2250418" y="1107805"/>
                </a:cubicBezTo>
                <a:cubicBezTo>
                  <a:pt x="2033473" y="1103823"/>
                  <a:pt x="1837596" y="1114588"/>
                  <a:pt x="1710318" y="1107805"/>
                </a:cubicBezTo>
                <a:cubicBezTo>
                  <a:pt x="1583040" y="1101022"/>
                  <a:pt x="1394866" y="1085965"/>
                  <a:pt x="1192722" y="1107805"/>
                </a:cubicBezTo>
                <a:cubicBezTo>
                  <a:pt x="990578" y="1129645"/>
                  <a:pt x="805020" y="1113400"/>
                  <a:pt x="652621" y="1107805"/>
                </a:cubicBezTo>
                <a:cubicBezTo>
                  <a:pt x="500222" y="1102210"/>
                  <a:pt x="183317" y="1118875"/>
                  <a:pt x="0" y="1107805"/>
                </a:cubicBezTo>
                <a:cubicBezTo>
                  <a:pt x="9715" y="938611"/>
                  <a:pt x="-16401" y="818614"/>
                  <a:pt x="0" y="587137"/>
                </a:cubicBezTo>
                <a:cubicBezTo>
                  <a:pt x="16401" y="355660"/>
                  <a:pt x="15225" y="201916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CC8133-A482-4F8B-13C1-CF6C6196D68F}"/>
              </a:ext>
            </a:extLst>
          </p:cNvPr>
          <p:cNvSpPr/>
          <p:nvPr/>
        </p:nvSpPr>
        <p:spPr>
          <a:xfrm>
            <a:off x="7784982" y="2316809"/>
            <a:ext cx="2873361" cy="996944"/>
          </a:xfrm>
          <a:custGeom>
            <a:avLst/>
            <a:gdLst>
              <a:gd name="connsiteX0" fmla="*/ 0 w 2873361"/>
              <a:gd name="connsiteY0" fmla="*/ 0 h 996944"/>
              <a:gd name="connsiteX1" fmla="*/ 603406 w 2873361"/>
              <a:gd name="connsiteY1" fmla="*/ 0 h 996944"/>
              <a:gd name="connsiteX2" fmla="*/ 1149344 w 2873361"/>
              <a:gd name="connsiteY2" fmla="*/ 0 h 996944"/>
              <a:gd name="connsiteX3" fmla="*/ 1637816 w 2873361"/>
              <a:gd name="connsiteY3" fmla="*/ 0 h 996944"/>
              <a:gd name="connsiteX4" fmla="*/ 2155021 w 2873361"/>
              <a:gd name="connsiteY4" fmla="*/ 0 h 996944"/>
              <a:gd name="connsiteX5" fmla="*/ 2873361 w 2873361"/>
              <a:gd name="connsiteY5" fmla="*/ 0 h 996944"/>
              <a:gd name="connsiteX6" fmla="*/ 2873361 w 2873361"/>
              <a:gd name="connsiteY6" fmla="*/ 508441 h 996944"/>
              <a:gd name="connsiteX7" fmla="*/ 2873361 w 2873361"/>
              <a:gd name="connsiteY7" fmla="*/ 996944 h 996944"/>
              <a:gd name="connsiteX8" fmla="*/ 2384890 w 2873361"/>
              <a:gd name="connsiteY8" fmla="*/ 996944 h 996944"/>
              <a:gd name="connsiteX9" fmla="*/ 1838951 w 2873361"/>
              <a:gd name="connsiteY9" fmla="*/ 996944 h 996944"/>
              <a:gd name="connsiteX10" fmla="*/ 1264279 w 2873361"/>
              <a:gd name="connsiteY10" fmla="*/ 996944 h 996944"/>
              <a:gd name="connsiteX11" fmla="*/ 775807 w 2873361"/>
              <a:gd name="connsiteY11" fmla="*/ 996944 h 996944"/>
              <a:gd name="connsiteX12" fmla="*/ 0 w 2873361"/>
              <a:gd name="connsiteY12" fmla="*/ 996944 h 996944"/>
              <a:gd name="connsiteX13" fmla="*/ 0 w 2873361"/>
              <a:gd name="connsiteY13" fmla="*/ 518411 h 996944"/>
              <a:gd name="connsiteX14" fmla="*/ 0 w 2873361"/>
              <a:gd name="connsiteY14" fmla="*/ 0 h 99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73361" h="996944" extrusionOk="0">
                <a:moveTo>
                  <a:pt x="0" y="0"/>
                </a:moveTo>
                <a:cubicBezTo>
                  <a:pt x="156496" y="-27551"/>
                  <a:pt x="454976" y="20898"/>
                  <a:pt x="603406" y="0"/>
                </a:cubicBezTo>
                <a:cubicBezTo>
                  <a:pt x="751836" y="-20898"/>
                  <a:pt x="931916" y="21604"/>
                  <a:pt x="1149344" y="0"/>
                </a:cubicBezTo>
                <a:cubicBezTo>
                  <a:pt x="1366772" y="-21604"/>
                  <a:pt x="1455429" y="-11269"/>
                  <a:pt x="1637816" y="0"/>
                </a:cubicBezTo>
                <a:cubicBezTo>
                  <a:pt x="1820203" y="11269"/>
                  <a:pt x="1942788" y="1172"/>
                  <a:pt x="2155021" y="0"/>
                </a:cubicBezTo>
                <a:cubicBezTo>
                  <a:pt x="2367254" y="-1172"/>
                  <a:pt x="2611644" y="-20930"/>
                  <a:pt x="2873361" y="0"/>
                </a:cubicBezTo>
                <a:cubicBezTo>
                  <a:pt x="2864995" y="122072"/>
                  <a:pt x="2877971" y="325643"/>
                  <a:pt x="2873361" y="508441"/>
                </a:cubicBezTo>
                <a:cubicBezTo>
                  <a:pt x="2868751" y="691239"/>
                  <a:pt x="2878370" y="858090"/>
                  <a:pt x="2873361" y="996944"/>
                </a:cubicBezTo>
                <a:cubicBezTo>
                  <a:pt x="2674798" y="1012185"/>
                  <a:pt x="2551618" y="1011714"/>
                  <a:pt x="2384890" y="996944"/>
                </a:cubicBezTo>
                <a:cubicBezTo>
                  <a:pt x="2218162" y="982174"/>
                  <a:pt x="2066712" y="1016761"/>
                  <a:pt x="1838951" y="996944"/>
                </a:cubicBezTo>
                <a:cubicBezTo>
                  <a:pt x="1611190" y="977127"/>
                  <a:pt x="1537282" y="983702"/>
                  <a:pt x="1264279" y="996944"/>
                </a:cubicBezTo>
                <a:cubicBezTo>
                  <a:pt x="991276" y="1010186"/>
                  <a:pt x="996289" y="985849"/>
                  <a:pt x="775807" y="996944"/>
                </a:cubicBezTo>
                <a:cubicBezTo>
                  <a:pt x="555325" y="1008039"/>
                  <a:pt x="166731" y="1035224"/>
                  <a:pt x="0" y="996944"/>
                </a:cubicBezTo>
                <a:cubicBezTo>
                  <a:pt x="8082" y="894655"/>
                  <a:pt x="23427" y="746365"/>
                  <a:pt x="0" y="518411"/>
                </a:cubicBezTo>
                <a:cubicBezTo>
                  <a:pt x="-23427" y="290457"/>
                  <a:pt x="-9192" y="25814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802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Pools, Lanes, and Messages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22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350" b="1" dirty="0">
                  <a:solidFill>
                    <a:schemeClr val="bg1"/>
                  </a:solidFill>
                </a:rPr>
                <a:t>MESSAGE FLOW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Represents a direct communication between the process and other processes or roles (as Pools).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Labelled with the name of the item sent.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Incoming messages connect to Message Events.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Does not replace the need for the process to continue along Control Flows.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Is </a:t>
              </a:r>
              <a:r>
                <a:rPr lang="en-GB" i="1" dirty="0">
                  <a:solidFill>
                    <a:schemeClr val="bg1"/>
                  </a:solidFill>
                </a:rPr>
                <a:t>not</a:t>
              </a:r>
              <a:r>
                <a:rPr lang="en-GB" dirty="0">
                  <a:solidFill>
                    <a:schemeClr val="bg1"/>
                  </a:solidFill>
                </a:rPr>
                <a:t> used for communication between Lanes.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501450-2F91-95BB-80BE-EF93FBDA4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581" y="2231471"/>
            <a:ext cx="3598435" cy="17952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0B4B3E3-5CA9-E743-589F-27781C5E434D}"/>
              </a:ext>
            </a:extLst>
          </p:cNvPr>
          <p:cNvSpPr/>
          <p:nvPr/>
        </p:nvSpPr>
        <p:spPr>
          <a:xfrm>
            <a:off x="2650922" y="2948627"/>
            <a:ext cx="494950" cy="625083"/>
          </a:xfrm>
          <a:custGeom>
            <a:avLst/>
            <a:gdLst>
              <a:gd name="connsiteX0" fmla="*/ 0 w 494950"/>
              <a:gd name="connsiteY0" fmla="*/ 0 h 625083"/>
              <a:gd name="connsiteX1" fmla="*/ 494950 w 494950"/>
              <a:gd name="connsiteY1" fmla="*/ 0 h 625083"/>
              <a:gd name="connsiteX2" fmla="*/ 494950 w 494950"/>
              <a:gd name="connsiteY2" fmla="*/ 625083 h 625083"/>
              <a:gd name="connsiteX3" fmla="*/ 0 w 494950"/>
              <a:gd name="connsiteY3" fmla="*/ 625083 h 625083"/>
              <a:gd name="connsiteX4" fmla="*/ 0 w 494950"/>
              <a:gd name="connsiteY4" fmla="*/ 0 h 6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950" h="625083" extrusionOk="0">
                <a:moveTo>
                  <a:pt x="0" y="0"/>
                </a:moveTo>
                <a:cubicBezTo>
                  <a:pt x="217432" y="-2176"/>
                  <a:pt x="305843" y="-24552"/>
                  <a:pt x="494950" y="0"/>
                </a:cubicBezTo>
                <a:cubicBezTo>
                  <a:pt x="495885" y="197789"/>
                  <a:pt x="477050" y="319340"/>
                  <a:pt x="494950" y="625083"/>
                </a:cubicBezTo>
                <a:cubicBezTo>
                  <a:pt x="294087" y="604929"/>
                  <a:pt x="202431" y="601424"/>
                  <a:pt x="0" y="625083"/>
                </a:cubicBezTo>
                <a:cubicBezTo>
                  <a:pt x="21146" y="365452"/>
                  <a:pt x="15684" y="16126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0BB3FB-32CA-0E1B-7C92-773C14C29F5B}"/>
              </a:ext>
            </a:extLst>
          </p:cNvPr>
          <p:cNvSpPr/>
          <p:nvPr/>
        </p:nvSpPr>
        <p:spPr>
          <a:xfrm>
            <a:off x="4177717" y="2948627"/>
            <a:ext cx="436227" cy="625083"/>
          </a:xfrm>
          <a:custGeom>
            <a:avLst/>
            <a:gdLst>
              <a:gd name="connsiteX0" fmla="*/ 0 w 436227"/>
              <a:gd name="connsiteY0" fmla="*/ 0 h 625083"/>
              <a:gd name="connsiteX1" fmla="*/ 436227 w 436227"/>
              <a:gd name="connsiteY1" fmla="*/ 0 h 625083"/>
              <a:gd name="connsiteX2" fmla="*/ 436227 w 436227"/>
              <a:gd name="connsiteY2" fmla="*/ 625083 h 625083"/>
              <a:gd name="connsiteX3" fmla="*/ 0 w 436227"/>
              <a:gd name="connsiteY3" fmla="*/ 625083 h 625083"/>
              <a:gd name="connsiteX4" fmla="*/ 0 w 436227"/>
              <a:gd name="connsiteY4" fmla="*/ 0 h 6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27" h="625083" extrusionOk="0">
                <a:moveTo>
                  <a:pt x="0" y="0"/>
                </a:moveTo>
                <a:cubicBezTo>
                  <a:pt x="166248" y="17811"/>
                  <a:pt x="337963" y="10252"/>
                  <a:pt x="436227" y="0"/>
                </a:cubicBezTo>
                <a:cubicBezTo>
                  <a:pt x="437162" y="197789"/>
                  <a:pt x="418327" y="319340"/>
                  <a:pt x="436227" y="625083"/>
                </a:cubicBezTo>
                <a:cubicBezTo>
                  <a:pt x="227083" y="608927"/>
                  <a:pt x="170018" y="619453"/>
                  <a:pt x="0" y="625083"/>
                </a:cubicBezTo>
                <a:cubicBezTo>
                  <a:pt x="21146" y="365452"/>
                  <a:pt x="15684" y="16126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44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 descr="Lights On with solid fill">
            <a:extLst>
              <a:ext uri="{FF2B5EF4-FFF2-40B4-BE49-F238E27FC236}">
                <a16:creationId xmlns:a16="http://schemas.microsoft.com/office/drawing/2014/main" id="{FCC0FC8D-63C2-128C-C307-389047EB7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376" y="3021267"/>
            <a:ext cx="2757666" cy="27576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Hints and tips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5758AD-C556-7086-C5F3-41DF50F7D8D7}"/>
              </a:ext>
            </a:extLst>
          </p:cNvPr>
          <p:cNvSpPr/>
          <p:nvPr/>
        </p:nvSpPr>
        <p:spPr>
          <a:xfrm>
            <a:off x="5628388" y="1255272"/>
            <a:ext cx="2901746" cy="1483349"/>
          </a:xfrm>
          <a:prstGeom prst="rect">
            <a:avLst/>
          </a:prstGeom>
          <a:solidFill>
            <a:srgbClr val="0E7D83"/>
          </a:solidFill>
          <a:ln w="28575">
            <a:solidFill>
              <a:srgbClr val="095155"/>
            </a:solidFill>
            <a:extLst>
              <a:ext uri="{C807C97D-BFC1-408E-A445-0C87EB9F89A2}">
                <ask:lineSketchStyleProps xmlns:ask="http://schemas.microsoft.com/office/drawing/2018/sketchyshapes" sd="1503044498">
                  <a:custGeom>
                    <a:avLst/>
                    <a:gdLst>
                      <a:gd name="connsiteX0" fmla="*/ 0 w 2743200"/>
                      <a:gd name="connsiteY0" fmla="*/ 0 h 1483349"/>
                      <a:gd name="connsiteX1" fmla="*/ 2743200 w 2743200"/>
                      <a:gd name="connsiteY1" fmla="*/ 0 h 1483349"/>
                      <a:gd name="connsiteX2" fmla="*/ 2743200 w 2743200"/>
                      <a:gd name="connsiteY2" fmla="*/ 1483349 h 1483349"/>
                      <a:gd name="connsiteX3" fmla="*/ 0 w 2743200"/>
                      <a:gd name="connsiteY3" fmla="*/ 1483349 h 1483349"/>
                      <a:gd name="connsiteX4" fmla="*/ 0 w 2743200"/>
                      <a:gd name="connsiteY4" fmla="*/ 0 h 1483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3200" h="1483349" fill="none" extrusionOk="0">
                        <a:moveTo>
                          <a:pt x="0" y="0"/>
                        </a:moveTo>
                        <a:cubicBezTo>
                          <a:pt x="1076804" y="-5860"/>
                          <a:pt x="1588945" y="71534"/>
                          <a:pt x="2743200" y="0"/>
                        </a:cubicBezTo>
                        <a:cubicBezTo>
                          <a:pt x="2629936" y="373332"/>
                          <a:pt x="2753837" y="1035270"/>
                          <a:pt x="2743200" y="1483349"/>
                        </a:cubicBezTo>
                        <a:cubicBezTo>
                          <a:pt x="1700874" y="1533262"/>
                          <a:pt x="728378" y="1625317"/>
                          <a:pt x="0" y="1483349"/>
                        </a:cubicBezTo>
                        <a:cubicBezTo>
                          <a:pt x="-115278" y="1241859"/>
                          <a:pt x="-28262" y="691882"/>
                          <a:pt x="0" y="0"/>
                        </a:cubicBezTo>
                        <a:close/>
                      </a:path>
                      <a:path w="2743200" h="1483349" stroke="0" extrusionOk="0">
                        <a:moveTo>
                          <a:pt x="0" y="0"/>
                        </a:moveTo>
                        <a:cubicBezTo>
                          <a:pt x="441488" y="-52226"/>
                          <a:pt x="2441394" y="-84982"/>
                          <a:pt x="2743200" y="0"/>
                        </a:cubicBezTo>
                        <a:cubicBezTo>
                          <a:pt x="2709113" y="543639"/>
                          <a:pt x="2690521" y="1322913"/>
                          <a:pt x="2743200" y="1483349"/>
                        </a:cubicBezTo>
                        <a:cubicBezTo>
                          <a:pt x="2125478" y="1452790"/>
                          <a:pt x="972454" y="1470025"/>
                          <a:pt x="0" y="1483349"/>
                        </a:cubicBezTo>
                        <a:cubicBezTo>
                          <a:pt x="73307" y="792164"/>
                          <a:pt x="-65733" y="53664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BPMN models are great for capturing detail but can quickly get convoluted and unwieldy. </a:t>
            </a:r>
          </a:p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breaking processes into smaller chunks - particularly if you are sharing your outputs with non-analysts!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CF5D52-DE22-1C28-76A0-6610D830797E}"/>
              </a:ext>
            </a:extLst>
          </p:cNvPr>
          <p:cNvSpPr/>
          <p:nvPr/>
        </p:nvSpPr>
        <p:spPr>
          <a:xfrm>
            <a:off x="5628388" y="4578230"/>
            <a:ext cx="2901746" cy="1483349"/>
          </a:xfrm>
          <a:prstGeom prst="rect">
            <a:avLst/>
          </a:prstGeom>
          <a:solidFill>
            <a:srgbClr val="0E7D83"/>
          </a:solidFill>
          <a:ln w="28575">
            <a:solidFill>
              <a:srgbClr val="095155"/>
            </a:solidFill>
            <a:extLst>
              <a:ext uri="{C807C97D-BFC1-408E-A445-0C87EB9F89A2}">
                <ask:lineSketchStyleProps xmlns:ask="http://schemas.microsoft.com/office/drawing/2018/sketchyshapes" sd="3728287654">
                  <a:custGeom>
                    <a:avLst/>
                    <a:gdLst>
                      <a:gd name="connsiteX0" fmla="*/ 0 w 2743200"/>
                      <a:gd name="connsiteY0" fmla="*/ 0 h 1483349"/>
                      <a:gd name="connsiteX1" fmla="*/ 2743200 w 2743200"/>
                      <a:gd name="connsiteY1" fmla="*/ 0 h 1483349"/>
                      <a:gd name="connsiteX2" fmla="*/ 2743200 w 2743200"/>
                      <a:gd name="connsiteY2" fmla="*/ 1483349 h 1483349"/>
                      <a:gd name="connsiteX3" fmla="*/ 0 w 2743200"/>
                      <a:gd name="connsiteY3" fmla="*/ 1483349 h 1483349"/>
                      <a:gd name="connsiteX4" fmla="*/ 0 w 2743200"/>
                      <a:gd name="connsiteY4" fmla="*/ 0 h 1483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3200" h="1483349" fill="none" extrusionOk="0">
                        <a:moveTo>
                          <a:pt x="0" y="0"/>
                        </a:moveTo>
                        <a:cubicBezTo>
                          <a:pt x="899400" y="119389"/>
                          <a:pt x="2233577" y="144697"/>
                          <a:pt x="2743200" y="0"/>
                        </a:cubicBezTo>
                        <a:cubicBezTo>
                          <a:pt x="2696646" y="388450"/>
                          <a:pt x="2768999" y="864909"/>
                          <a:pt x="2743200" y="1483349"/>
                        </a:cubicBezTo>
                        <a:cubicBezTo>
                          <a:pt x="2348351" y="1388859"/>
                          <a:pt x="955492" y="1457590"/>
                          <a:pt x="0" y="1483349"/>
                        </a:cubicBezTo>
                        <a:cubicBezTo>
                          <a:pt x="-47896" y="904011"/>
                          <a:pt x="-39531" y="676680"/>
                          <a:pt x="0" y="0"/>
                        </a:cubicBezTo>
                        <a:close/>
                      </a:path>
                      <a:path w="2743200" h="1483349" stroke="0" extrusionOk="0">
                        <a:moveTo>
                          <a:pt x="0" y="0"/>
                        </a:moveTo>
                        <a:cubicBezTo>
                          <a:pt x="1121159" y="-87147"/>
                          <a:pt x="2155547" y="-46724"/>
                          <a:pt x="2743200" y="0"/>
                        </a:cubicBezTo>
                        <a:cubicBezTo>
                          <a:pt x="2618217" y="289128"/>
                          <a:pt x="2622278" y="1201534"/>
                          <a:pt x="2743200" y="1483349"/>
                        </a:cubicBezTo>
                        <a:cubicBezTo>
                          <a:pt x="1543687" y="1531680"/>
                          <a:pt x="824068" y="1636277"/>
                          <a:pt x="0" y="1483349"/>
                        </a:cubicBezTo>
                        <a:cubicBezTo>
                          <a:pt x="39283" y="1235880"/>
                          <a:pt x="30076" y="65676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work only gets done within Tasks – not in Gateways, Events, or on the arrows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0B6F3-98CD-B41D-2E1A-BFE4CD09675C}"/>
              </a:ext>
            </a:extLst>
          </p:cNvPr>
          <p:cNvSpPr/>
          <p:nvPr/>
        </p:nvSpPr>
        <p:spPr>
          <a:xfrm>
            <a:off x="8750562" y="1255272"/>
            <a:ext cx="2901746" cy="1483349"/>
          </a:xfrm>
          <a:prstGeom prst="rect">
            <a:avLst/>
          </a:prstGeom>
          <a:solidFill>
            <a:srgbClr val="0E7D83"/>
          </a:solidFill>
          <a:ln w="28575">
            <a:solidFill>
              <a:srgbClr val="095155"/>
            </a:solidFill>
            <a:extLst>
              <a:ext uri="{C807C97D-BFC1-408E-A445-0C87EB9F89A2}">
                <ask:lineSketchStyleProps xmlns:ask="http://schemas.microsoft.com/office/drawing/2018/sketchyshapes" sd="2838948689">
                  <a:custGeom>
                    <a:avLst/>
                    <a:gdLst>
                      <a:gd name="connsiteX0" fmla="*/ 0 w 2743200"/>
                      <a:gd name="connsiteY0" fmla="*/ 0 h 1483349"/>
                      <a:gd name="connsiteX1" fmla="*/ 2743200 w 2743200"/>
                      <a:gd name="connsiteY1" fmla="*/ 0 h 1483349"/>
                      <a:gd name="connsiteX2" fmla="*/ 2743200 w 2743200"/>
                      <a:gd name="connsiteY2" fmla="*/ 1483349 h 1483349"/>
                      <a:gd name="connsiteX3" fmla="*/ 0 w 2743200"/>
                      <a:gd name="connsiteY3" fmla="*/ 1483349 h 1483349"/>
                      <a:gd name="connsiteX4" fmla="*/ 0 w 2743200"/>
                      <a:gd name="connsiteY4" fmla="*/ 0 h 1483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3200" h="1483349" fill="none" extrusionOk="0">
                        <a:moveTo>
                          <a:pt x="0" y="0"/>
                        </a:moveTo>
                        <a:cubicBezTo>
                          <a:pt x="1281964" y="-103967"/>
                          <a:pt x="2320173" y="141057"/>
                          <a:pt x="2743200" y="0"/>
                        </a:cubicBezTo>
                        <a:cubicBezTo>
                          <a:pt x="2751867" y="680477"/>
                          <a:pt x="2609876" y="994033"/>
                          <a:pt x="2743200" y="1483349"/>
                        </a:cubicBezTo>
                        <a:cubicBezTo>
                          <a:pt x="2177552" y="1455707"/>
                          <a:pt x="1285439" y="1380038"/>
                          <a:pt x="0" y="1483349"/>
                        </a:cubicBezTo>
                        <a:cubicBezTo>
                          <a:pt x="-28283" y="764192"/>
                          <a:pt x="-95955" y="356424"/>
                          <a:pt x="0" y="0"/>
                        </a:cubicBezTo>
                        <a:close/>
                      </a:path>
                      <a:path w="2743200" h="1483349" stroke="0" extrusionOk="0">
                        <a:moveTo>
                          <a:pt x="0" y="0"/>
                        </a:moveTo>
                        <a:cubicBezTo>
                          <a:pt x="925353" y="167725"/>
                          <a:pt x="2357977" y="76861"/>
                          <a:pt x="2743200" y="0"/>
                        </a:cubicBezTo>
                        <a:cubicBezTo>
                          <a:pt x="2682529" y="543687"/>
                          <a:pt x="2688551" y="1056946"/>
                          <a:pt x="2743200" y="1483349"/>
                        </a:cubicBezTo>
                        <a:cubicBezTo>
                          <a:pt x="1971983" y="1539229"/>
                          <a:pt x="393992" y="1433818"/>
                          <a:pt x="0" y="1483349"/>
                        </a:cubicBezTo>
                        <a:cubicBezTo>
                          <a:pt x="88234" y="900746"/>
                          <a:pt x="-29291" y="34626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BPMN offers many more symbols and objects within its full specification – these can be helpful when used well to tackle specific scenarios but risk making your models more cryptic and arcane!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0BE0081-D734-5F43-E495-53356C900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19"/>
            <a:ext cx="4790188" cy="4147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Here’s a few pointers to help you build accurate, accessible, and valuable models!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C603D0-4069-BD82-00A7-7B9118B10763}"/>
              </a:ext>
            </a:extLst>
          </p:cNvPr>
          <p:cNvSpPr/>
          <p:nvPr/>
        </p:nvSpPr>
        <p:spPr>
          <a:xfrm>
            <a:off x="8750562" y="2916751"/>
            <a:ext cx="2901746" cy="1483349"/>
          </a:xfrm>
          <a:prstGeom prst="rect">
            <a:avLst/>
          </a:prstGeom>
          <a:solidFill>
            <a:srgbClr val="0E7D83"/>
          </a:solidFill>
          <a:ln w="28575">
            <a:solidFill>
              <a:srgbClr val="095155"/>
            </a:solidFill>
            <a:extLst>
              <a:ext uri="{C807C97D-BFC1-408E-A445-0C87EB9F89A2}">
                <ask:lineSketchStyleProps xmlns:ask="http://schemas.microsoft.com/office/drawing/2018/sketchyshapes" sd="337179633">
                  <a:custGeom>
                    <a:avLst/>
                    <a:gdLst>
                      <a:gd name="connsiteX0" fmla="*/ 0 w 2743200"/>
                      <a:gd name="connsiteY0" fmla="*/ 0 h 1483349"/>
                      <a:gd name="connsiteX1" fmla="*/ 2743200 w 2743200"/>
                      <a:gd name="connsiteY1" fmla="*/ 0 h 1483349"/>
                      <a:gd name="connsiteX2" fmla="*/ 2743200 w 2743200"/>
                      <a:gd name="connsiteY2" fmla="*/ 1483349 h 1483349"/>
                      <a:gd name="connsiteX3" fmla="*/ 0 w 2743200"/>
                      <a:gd name="connsiteY3" fmla="*/ 1483349 h 1483349"/>
                      <a:gd name="connsiteX4" fmla="*/ 0 w 2743200"/>
                      <a:gd name="connsiteY4" fmla="*/ 0 h 1483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3200" h="1483349" fill="none" extrusionOk="0">
                        <a:moveTo>
                          <a:pt x="0" y="0"/>
                        </a:moveTo>
                        <a:cubicBezTo>
                          <a:pt x="947916" y="110748"/>
                          <a:pt x="1764409" y="-30822"/>
                          <a:pt x="2743200" y="0"/>
                        </a:cubicBezTo>
                        <a:cubicBezTo>
                          <a:pt x="2831471" y="538922"/>
                          <a:pt x="2749436" y="1219781"/>
                          <a:pt x="2743200" y="1483349"/>
                        </a:cubicBezTo>
                        <a:cubicBezTo>
                          <a:pt x="1432585" y="1375773"/>
                          <a:pt x="529266" y="1395017"/>
                          <a:pt x="0" y="1483349"/>
                        </a:cubicBezTo>
                        <a:cubicBezTo>
                          <a:pt x="54962" y="1174911"/>
                          <a:pt x="-91346" y="627513"/>
                          <a:pt x="0" y="0"/>
                        </a:cubicBezTo>
                        <a:close/>
                      </a:path>
                      <a:path w="2743200" h="1483349" stroke="0" extrusionOk="0">
                        <a:moveTo>
                          <a:pt x="0" y="0"/>
                        </a:moveTo>
                        <a:cubicBezTo>
                          <a:pt x="556634" y="32647"/>
                          <a:pt x="1537634" y="71126"/>
                          <a:pt x="2743200" y="0"/>
                        </a:cubicBezTo>
                        <a:cubicBezTo>
                          <a:pt x="2842180" y="668746"/>
                          <a:pt x="2644707" y="856335"/>
                          <a:pt x="2743200" y="1483349"/>
                        </a:cubicBezTo>
                        <a:cubicBezTo>
                          <a:pt x="1964729" y="1535466"/>
                          <a:pt x="653043" y="1393541"/>
                          <a:pt x="0" y="1483349"/>
                        </a:cubicBezTo>
                        <a:cubicBezTo>
                          <a:pt x="-99994" y="1334385"/>
                          <a:pt x="91204" y="3359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the right tool for constructing your models is important. </a:t>
            </a:r>
          </a:p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whether you need to link processes together, share models with non-analysts, or embed models into other artefacts.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547A40-E109-B584-974B-E8B009B7DE43}"/>
              </a:ext>
            </a:extLst>
          </p:cNvPr>
          <p:cNvSpPr/>
          <p:nvPr/>
        </p:nvSpPr>
        <p:spPr>
          <a:xfrm>
            <a:off x="5628388" y="2916751"/>
            <a:ext cx="2901746" cy="1483349"/>
          </a:xfrm>
          <a:prstGeom prst="rect">
            <a:avLst/>
          </a:prstGeom>
          <a:solidFill>
            <a:srgbClr val="0E7D83"/>
          </a:solidFill>
          <a:ln w="28575">
            <a:solidFill>
              <a:srgbClr val="095155"/>
            </a:solidFill>
            <a:extLst>
              <a:ext uri="{C807C97D-BFC1-408E-A445-0C87EB9F89A2}">
                <ask:lineSketchStyleProps xmlns:ask="http://schemas.microsoft.com/office/drawing/2018/sketchyshapes" sd="4183176666">
                  <a:custGeom>
                    <a:avLst/>
                    <a:gdLst>
                      <a:gd name="connsiteX0" fmla="*/ 0 w 2743200"/>
                      <a:gd name="connsiteY0" fmla="*/ 0 h 1483349"/>
                      <a:gd name="connsiteX1" fmla="*/ 2743200 w 2743200"/>
                      <a:gd name="connsiteY1" fmla="*/ 0 h 1483349"/>
                      <a:gd name="connsiteX2" fmla="*/ 2743200 w 2743200"/>
                      <a:gd name="connsiteY2" fmla="*/ 1483349 h 1483349"/>
                      <a:gd name="connsiteX3" fmla="*/ 0 w 2743200"/>
                      <a:gd name="connsiteY3" fmla="*/ 1483349 h 1483349"/>
                      <a:gd name="connsiteX4" fmla="*/ 0 w 2743200"/>
                      <a:gd name="connsiteY4" fmla="*/ 0 h 1483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3200" h="1483349" fill="none" extrusionOk="0">
                        <a:moveTo>
                          <a:pt x="0" y="0"/>
                        </a:moveTo>
                        <a:cubicBezTo>
                          <a:pt x="309301" y="-15"/>
                          <a:pt x="1508923" y="-42512"/>
                          <a:pt x="2743200" y="0"/>
                        </a:cubicBezTo>
                        <a:cubicBezTo>
                          <a:pt x="2735951" y="560905"/>
                          <a:pt x="2675818" y="1122884"/>
                          <a:pt x="2743200" y="1483349"/>
                        </a:cubicBezTo>
                        <a:cubicBezTo>
                          <a:pt x="1885188" y="1537597"/>
                          <a:pt x="1183897" y="1422169"/>
                          <a:pt x="0" y="1483349"/>
                        </a:cubicBezTo>
                        <a:cubicBezTo>
                          <a:pt x="5447" y="1081086"/>
                          <a:pt x="-10611" y="287846"/>
                          <a:pt x="0" y="0"/>
                        </a:cubicBezTo>
                        <a:close/>
                      </a:path>
                      <a:path w="2743200" h="1483349" stroke="0" extrusionOk="0">
                        <a:moveTo>
                          <a:pt x="0" y="0"/>
                        </a:moveTo>
                        <a:cubicBezTo>
                          <a:pt x="1240196" y="-161083"/>
                          <a:pt x="2042912" y="119521"/>
                          <a:pt x="2743200" y="0"/>
                        </a:cubicBezTo>
                        <a:cubicBezTo>
                          <a:pt x="2854187" y="460710"/>
                          <a:pt x="2853905" y="1133465"/>
                          <a:pt x="2743200" y="1483349"/>
                        </a:cubicBezTo>
                        <a:cubicBezTo>
                          <a:pt x="2109987" y="1421749"/>
                          <a:pt x="1345868" y="1433015"/>
                          <a:pt x="0" y="1483349"/>
                        </a:cubicBezTo>
                        <a:cubicBezTo>
                          <a:pt x="108228" y="1076276"/>
                          <a:pt x="60233" y="35942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about how your models will be used. Are they a communication tool, a governance artefact, or an input for further analysis? </a:t>
            </a:r>
          </a:p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clear about purpose will help you find the right level of detail and accuracy.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92D1D7-7677-F3C1-D9DA-5CE5A45BCB00}"/>
              </a:ext>
            </a:extLst>
          </p:cNvPr>
          <p:cNvSpPr/>
          <p:nvPr/>
        </p:nvSpPr>
        <p:spPr>
          <a:xfrm>
            <a:off x="8750562" y="4578230"/>
            <a:ext cx="2901746" cy="1483349"/>
          </a:xfrm>
          <a:prstGeom prst="rect">
            <a:avLst/>
          </a:prstGeom>
          <a:solidFill>
            <a:srgbClr val="0E7D83"/>
          </a:solidFill>
          <a:ln w="28575">
            <a:solidFill>
              <a:srgbClr val="095155"/>
            </a:solidFill>
            <a:extLst>
              <a:ext uri="{C807C97D-BFC1-408E-A445-0C87EB9F89A2}">
                <ask:lineSketchStyleProps xmlns:ask="http://schemas.microsoft.com/office/drawing/2018/sketchyshapes" sd="3303062721">
                  <a:custGeom>
                    <a:avLst/>
                    <a:gdLst>
                      <a:gd name="connsiteX0" fmla="*/ 0 w 2743200"/>
                      <a:gd name="connsiteY0" fmla="*/ 0 h 1483349"/>
                      <a:gd name="connsiteX1" fmla="*/ 2743200 w 2743200"/>
                      <a:gd name="connsiteY1" fmla="*/ 0 h 1483349"/>
                      <a:gd name="connsiteX2" fmla="*/ 2743200 w 2743200"/>
                      <a:gd name="connsiteY2" fmla="*/ 1483349 h 1483349"/>
                      <a:gd name="connsiteX3" fmla="*/ 0 w 2743200"/>
                      <a:gd name="connsiteY3" fmla="*/ 1483349 h 1483349"/>
                      <a:gd name="connsiteX4" fmla="*/ 0 w 2743200"/>
                      <a:gd name="connsiteY4" fmla="*/ 0 h 1483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3200" h="1483349" fill="none" extrusionOk="0">
                        <a:moveTo>
                          <a:pt x="0" y="0"/>
                        </a:moveTo>
                        <a:cubicBezTo>
                          <a:pt x="788949" y="-111510"/>
                          <a:pt x="2221779" y="-158295"/>
                          <a:pt x="2743200" y="0"/>
                        </a:cubicBezTo>
                        <a:cubicBezTo>
                          <a:pt x="2834735" y="690489"/>
                          <a:pt x="2808010" y="1153739"/>
                          <a:pt x="2743200" y="1483349"/>
                        </a:cubicBezTo>
                        <a:cubicBezTo>
                          <a:pt x="1844935" y="1374959"/>
                          <a:pt x="388485" y="1344399"/>
                          <a:pt x="0" y="1483349"/>
                        </a:cubicBezTo>
                        <a:cubicBezTo>
                          <a:pt x="-33524" y="1162424"/>
                          <a:pt x="87110" y="391634"/>
                          <a:pt x="0" y="0"/>
                        </a:cubicBezTo>
                        <a:close/>
                      </a:path>
                      <a:path w="2743200" h="1483349" stroke="0" extrusionOk="0">
                        <a:moveTo>
                          <a:pt x="0" y="0"/>
                        </a:moveTo>
                        <a:cubicBezTo>
                          <a:pt x="724618" y="99889"/>
                          <a:pt x="1741585" y="12207"/>
                          <a:pt x="2743200" y="0"/>
                        </a:cubicBezTo>
                        <a:cubicBezTo>
                          <a:pt x="2655257" y="382738"/>
                          <a:pt x="2745237" y="973918"/>
                          <a:pt x="2743200" y="1483349"/>
                        </a:cubicBezTo>
                        <a:cubicBezTo>
                          <a:pt x="2150484" y="1607474"/>
                          <a:pt x="910156" y="1314722"/>
                          <a:pt x="0" y="1483349"/>
                        </a:cubicBezTo>
                        <a:cubicBezTo>
                          <a:pt x="-15481" y="1321600"/>
                          <a:pt x="-65651" y="4786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it work for you!</a:t>
            </a:r>
          </a:p>
          <a:p>
            <a:pPr algn="ctr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Frameworks such as BPMN should be a help rather than a hindrance. If a departure from the rules helps improve communication or analysis, then do so with a clean conscience!</a:t>
            </a:r>
          </a:p>
        </p:txBody>
      </p:sp>
    </p:spTree>
    <p:extLst>
      <p:ext uri="{BB962C8B-B14F-4D97-AF65-F5344CB8AC3E}">
        <p14:creationId xmlns:p14="http://schemas.microsoft.com/office/powerpoint/2010/main" val="30149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Why use BPMN?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10587605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There are many different methodologies for modelling business processes, and they all have advantages and drawbacks. BPMN is most helpful when: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12" name="Graphic 11" descr="Question Mark with solid fill">
            <a:extLst>
              <a:ext uri="{FF2B5EF4-FFF2-40B4-BE49-F238E27FC236}">
                <a16:creationId xmlns:a16="http://schemas.microsoft.com/office/drawing/2014/main" id="{562807BD-D490-6B59-1274-46FB06F75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61612" y="2649091"/>
            <a:ext cx="3041176" cy="30411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B05F7AF-97E4-8C4A-4D21-A03473759A1B}"/>
              </a:ext>
            </a:extLst>
          </p:cNvPr>
          <p:cNvSpPr txBox="1">
            <a:spLocks/>
          </p:cNvSpPr>
          <p:nvPr/>
        </p:nvSpPr>
        <p:spPr>
          <a:xfrm>
            <a:off x="838200" y="2816866"/>
            <a:ext cx="7937500" cy="3208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095155"/>
                </a:solidFill>
              </a:rPr>
              <a:t>Understanding the </a:t>
            </a:r>
            <a:r>
              <a:rPr lang="en-GB" sz="2400" b="1" dirty="0">
                <a:solidFill>
                  <a:srgbClr val="095155"/>
                </a:solidFill>
              </a:rPr>
              <a:t>precise order of steps </a:t>
            </a:r>
            <a:r>
              <a:rPr lang="en-GB" sz="2400" dirty="0">
                <a:solidFill>
                  <a:srgbClr val="095155"/>
                </a:solidFill>
              </a:rPr>
              <a:t>is essential, and ambiguity must be avoided.</a:t>
            </a:r>
          </a:p>
          <a:p>
            <a:r>
              <a:rPr lang="en-GB" sz="2400" dirty="0">
                <a:solidFill>
                  <a:srgbClr val="095155"/>
                </a:solidFill>
              </a:rPr>
              <a:t>The process involves </a:t>
            </a:r>
            <a:r>
              <a:rPr lang="en-GB" sz="2400" b="1" dirty="0">
                <a:solidFill>
                  <a:srgbClr val="095155"/>
                </a:solidFill>
              </a:rPr>
              <a:t>complex logic </a:t>
            </a:r>
            <a:r>
              <a:rPr lang="en-GB" sz="2400" dirty="0">
                <a:solidFill>
                  <a:srgbClr val="095155"/>
                </a:solidFill>
              </a:rPr>
              <a:t>(e.g. where the steps followed vary based on business rules).</a:t>
            </a:r>
          </a:p>
          <a:p>
            <a:r>
              <a:rPr lang="en-GB" sz="2400" dirty="0">
                <a:solidFill>
                  <a:srgbClr val="095155"/>
                </a:solidFill>
              </a:rPr>
              <a:t>The model will be used </a:t>
            </a:r>
            <a:r>
              <a:rPr lang="en-GB" sz="2400" b="1" dirty="0">
                <a:solidFill>
                  <a:srgbClr val="095155"/>
                </a:solidFill>
              </a:rPr>
              <a:t>to identify functional requirements </a:t>
            </a:r>
            <a:r>
              <a:rPr lang="en-GB" sz="2400" dirty="0">
                <a:solidFill>
                  <a:srgbClr val="095155"/>
                </a:solidFill>
              </a:rPr>
              <a:t>for technology to support the process.</a:t>
            </a:r>
          </a:p>
          <a:p>
            <a:r>
              <a:rPr lang="en-GB" sz="2400" dirty="0">
                <a:solidFill>
                  <a:srgbClr val="095155"/>
                </a:solidFill>
              </a:rPr>
              <a:t>You need a </a:t>
            </a:r>
            <a:r>
              <a:rPr lang="en-GB" sz="2400" b="1" dirty="0">
                <a:solidFill>
                  <a:srgbClr val="095155"/>
                </a:solidFill>
              </a:rPr>
              <a:t>shared language </a:t>
            </a:r>
            <a:r>
              <a:rPr lang="en-GB" sz="2400" dirty="0">
                <a:solidFill>
                  <a:srgbClr val="095155"/>
                </a:solidFill>
              </a:rPr>
              <a:t>to describe processes (e.g. so models can be updated by multiple people).</a:t>
            </a:r>
          </a:p>
        </p:txBody>
      </p:sp>
    </p:spTree>
    <p:extLst>
      <p:ext uri="{BB962C8B-B14F-4D97-AF65-F5344CB8AC3E}">
        <p14:creationId xmlns:p14="http://schemas.microsoft.com/office/powerpoint/2010/main" val="414555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Basic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19"/>
            <a:ext cx="10721829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BPMN uses a core set of objects to describe the components of a process. These essential elements are outlined below (and explained in more detail in the sections that follow).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617B1B-1A3C-A1BD-C667-BC05F979C286}"/>
              </a:ext>
            </a:extLst>
          </p:cNvPr>
          <p:cNvGrpSpPr/>
          <p:nvPr/>
        </p:nvGrpSpPr>
        <p:grpSpPr>
          <a:xfrm>
            <a:off x="1082180" y="2843870"/>
            <a:ext cx="2420367" cy="2452761"/>
            <a:chOff x="947956" y="2776757"/>
            <a:chExt cx="2457974" cy="265297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559631-19F7-CBC6-9204-6EB750D75050}"/>
                </a:ext>
              </a:extLst>
            </p:cNvPr>
            <p:cNvSpPr/>
            <p:nvPr/>
          </p:nvSpPr>
          <p:spPr>
            <a:xfrm>
              <a:off x="947956" y="2776757"/>
              <a:ext cx="2457974" cy="567563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TASKS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BCF03AA-DC0E-42EA-1208-61E94A32D18F}"/>
                </a:ext>
              </a:extLst>
            </p:cNvPr>
            <p:cNvSpPr/>
            <p:nvPr/>
          </p:nvSpPr>
          <p:spPr>
            <a:xfrm>
              <a:off x="947956" y="3344318"/>
              <a:ext cx="2457974" cy="20854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i="1" dirty="0">
                  <a:solidFill>
                    <a:srgbClr val="13A9B1"/>
                  </a:solidFill>
                </a:rPr>
                <a:t>Activities performed by people or systems.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C2476B-5B55-2781-A71B-90F73490E1FB}"/>
              </a:ext>
            </a:extLst>
          </p:cNvPr>
          <p:cNvGrpSpPr/>
          <p:nvPr/>
        </p:nvGrpSpPr>
        <p:grpSpPr>
          <a:xfrm>
            <a:off x="6366682" y="2843871"/>
            <a:ext cx="2420367" cy="2452762"/>
            <a:chOff x="947956" y="2776757"/>
            <a:chExt cx="2457974" cy="26529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B063677-B8AB-D4BC-621A-FBFD8C1F920C}"/>
                </a:ext>
              </a:extLst>
            </p:cNvPr>
            <p:cNvSpPr/>
            <p:nvPr/>
          </p:nvSpPr>
          <p:spPr>
            <a:xfrm>
              <a:off x="947956" y="2776757"/>
              <a:ext cx="2457974" cy="567563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GATEWAYS + JOINS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B72F41D-A637-C9E9-0FC8-577882043BCF}"/>
                </a:ext>
              </a:extLst>
            </p:cNvPr>
            <p:cNvSpPr/>
            <p:nvPr/>
          </p:nvSpPr>
          <p:spPr>
            <a:xfrm>
              <a:off x="947956" y="3344318"/>
              <a:ext cx="2457974" cy="2085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i="1" dirty="0">
                  <a:solidFill>
                    <a:srgbClr val="13A9B1"/>
                  </a:solidFill>
                </a:rPr>
                <a:t>How the process splits, follows different paths, or connects divergent paths.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5FC7A2-7365-2785-ABD0-9551C2732447}"/>
              </a:ext>
            </a:extLst>
          </p:cNvPr>
          <p:cNvGrpSpPr/>
          <p:nvPr/>
        </p:nvGrpSpPr>
        <p:grpSpPr>
          <a:xfrm>
            <a:off x="3724431" y="2843868"/>
            <a:ext cx="2420367" cy="2452765"/>
            <a:chOff x="947956" y="2776757"/>
            <a:chExt cx="2457974" cy="26529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97177D-B956-882E-3ECA-7370AE9F56D3}"/>
                </a:ext>
              </a:extLst>
            </p:cNvPr>
            <p:cNvSpPr/>
            <p:nvPr/>
          </p:nvSpPr>
          <p:spPr>
            <a:xfrm>
              <a:off x="947956" y="2776757"/>
              <a:ext cx="2457974" cy="567563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EVENTS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4D2C2F-DAD3-232A-AA4A-145377ACAB06}"/>
                </a:ext>
              </a:extLst>
            </p:cNvPr>
            <p:cNvSpPr/>
            <p:nvPr/>
          </p:nvSpPr>
          <p:spPr>
            <a:xfrm>
              <a:off x="947956" y="3344316"/>
              <a:ext cx="2457974" cy="208541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i="1" dirty="0">
                  <a:solidFill>
                    <a:srgbClr val="13A9B1"/>
                  </a:solidFill>
                </a:rPr>
                <a:t>Circumstances triggering or pausing the flow of the process, or a state that has been reached.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F8D0459-6945-85E3-1606-A082D7354985}"/>
              </a:ext>
            </a:extLst>
          </p:cNvPr>
          <p:cNvGrpSpPr/>
          <p:nvPr/>
        </p:nvGrpSpPr>
        <p:grpSpPr>
          <a:xfrm>
            <a:off x="9008934" y="2843868"/>
            <a:ext cx="2420367" cy="2452763"/>
            <a:chOff x="947956" y="2776757"/>
            <a:chExt cx="2457974" cy="26529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B90030-BDBE-79C5-1B5B-75B3A28B9C8E}"/>
                </a:ext>
              </a:extLst>
            </p:cNvPr>
            <p:cNvSpPr/>
            <p:nvPr/>
          </p:nvSpPr>
          <p:spPr>
            <a:xfrm>
              <a:off x="947956" y="2776757"/>
              <a:ext cx="2457974" cy="567563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POOLS + LANES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F73592-B879-3217-B2F5-03740746589B}"/>
                </a:ext>
              </a:extLst>
            </p:cNvPr>
            <p:cNvSpPr/>
            <p:nvPr/>
          </p:nvSpPr>
          <p:spPr>
            <a:xfrm>
              <a:off x="947956" y="3344320"/>
              <a:ext cx="2457974" cy="20854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i="1" dirty="0">
                  <a:solidFill>
                    <a:srgbClr val="13A9B1"/>
                  </a:solidFill>
                </a:rPr>
                <a:t>How the process operates across roles and interacts with other roles and processes.</a:t>
              </a:r>
            </a:p>
          </p:txBody>
        </p:sp>
      </p:grp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9F72677-5915-FB23-3AD1-7E8DB45E6CDC}"/>
              </a:ext>
            </a:extLst>
          </p:cNvPr>
          <p:cNvSpPr txBox="1">
            <a:spLocks/>
          </p:cNvSpPr>
          <p:nvPr/>
        </p:nvSpPr>
        <p:spPr>
          <a:xfrm>
            <a:off x="838200" y="5499866"/>
            <a:ext cx="10721829" cy="959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095155"/>
                </a:solidFill>
              </a:rPr>
              <a:t>For </a:t>
            </a:r>
            <a:r>
              <a:rPr lang="en-GB" i="1" dirty="0">
                <a:solidFill>
                  <a:srgbClr val="095155"/>
                </a:solidFill>
              </a:rPr>
              <a:t>much</a:t>
            </a:r>
            <a:r>
              <a:rPr lang="en-GB" dirty="0">
                <a:solidFill>
                  <a:srgbClr val="095155"/>
                </a:solidFill>
              </a:rPr>
              <a:t> more detail, check out the full specification here: </a:t>
            </a:r>
            <a:r>
              <a:rPr lang="en-US" sz="2400" dirty="0">
                <a:solidFill>
                  <a:srgbClr val="13A9B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https://www.omg.org/spec/BPMN/2.0/PDF/</a:t>
            </a:r>
            <a:endParaRPr lang="en-GB" dirty="0">
              <a:solidFill>
                <a:srgbClr val="13A9B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F55BA5B-7922-6689-BAD9-AC32BF020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9387" y="4330254"/>
            <a:ext cx="1582433" cy="69263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95A861D-45E3-906C-E822-CA55FE25A4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1396" y="4318271"/>
            <a:ext cx="845360" cy="71659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2DD493B-E420-5775-A492-3097F19F6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7663" y="4346034"/>
            <a:ext cx="633901" cy="66106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24A6220-B381-E42F-F7BF-2252B340F6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1102" y="4347956"/>
            <a:ext cx="7715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6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A note on BPMN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10721829" cy="460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The action in BPMN models function like water pumped at high pressure through a series of pipes – represented by arrows or “Control Flows”. Components such as Tasks act like taps controlling the flow of the process, pausing or diverting it as required.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As soon as a Task is completed, a Gateway is passed, or an Event occurs, the process continues automatically and instantly to the next component. No time elapses, and no activity occurs within the arrows.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This rule can act as a prompt to ask insightful and revealing questions of stakeholders, challenging assumptions and tapping tacit knowledge about what really happens in the “gaps”.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</p:spTree>
    <p:extLst>
      <p:ext uri="{BB962C8B-B14F-4D97-AF65-F5344CB8AC3E}">
        <p14:creationId xmlns:p14="http://schemas.microsoft.com/office/powerpoint/2010/main" val="250307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1"/>
            <a:ext cx="10721829" cy="1872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Tasks are used to show activities being performed by people or technology. They are the </a:t>
            </a:r>
            <a:r>
              <a:rPr lang="en-GB" i="1" dirty="0">
                <a:solidFill>
                  <a:srgbClr val="095155"/>
                </a:solidFill>
              </a:rPr>
              <a:t>only</a:t>
            </a:r>
            <a:r>
              <a:rPr lang="en-GB" dirty="0">
                <a:solidFill>
                  <a:srgbClr val="095155"/>
                </a:solidFill>
              </a:rPr>
              <a:t> place in a BPMN model where work is actually done. Tasks are represented by rounded rectangular boxes labelled with the activity performed (typically in noun-verb format).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4D99C4-0EF4-CA6E-6CB6-D1A996C4265D}"/>
              </a:ext>
            </a:extLst>
          </p:cNvPr>
          <p:cNvSpPr txBox="1">
            <a:spLocks/>
          </p:cNvSpPr>
          <p:nvPr/>
        </p:nvSpPr>
        <p:spPr>
          <a:xfrm>
            <a:off x="838199" y="4890782"/>
            <a:ext cx="10721829" cy="1474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095155"/>
                </a:solidFill>
              </a:rPr>
              <a:t>BPMN allows many additional symbols to be added indicating the type of activity performed (e.g. manual, automated etc.). Most do not change the logic of the process.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5BC6EB-52D6-8A25-7ED7-90BC9BC76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371" y="3335840"/>
            <a:ext cx="1585257" cy="129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2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Tasks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7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GENERAL TASK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Describes activity performed by a person or system.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Must contain an active verb for the activity performed, and a noun for the object of the activity.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label does not show the person or role performing the activity.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COLLAPSED SUB-PROCESS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Functions in the same way as a General Task.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task represents a larger collection of activities (that may be modelled elsewhere).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logic for starting and ending these activities should accurately map to the flow of this process.</a:t>
              </a: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13CBE9-628C-C128-83EA-DFE5F24C1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514" y="2519794"/>
            <a:ext cx="4151065" cy="12681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7DAC2D-6204-521F-1433-5483A3101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1910" y="2491879"/>
            <a:ext cx="1600200" cy="132397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034FCC2-331F-81CE-315F-A500444D3107}"/>
              </a:ext>
            </a:extLst>
          </p:cNvPr>
          <p:cNvSpPr/>
          <p:nvPr/>
        </p:nvSpPr>
        <p:spPr>
          <a:xfrm>
            <a:off x="2885813" y="2519794"/>
            <a:ext cx="1325460" cy="1268146"/>
          </a:xfrm>
          <a:custGeom>
            <a:avLst/>
            <a:gdLst>
              <a:gd name="connsiteX0" fmla="*/ 0 w 1325460"/>
              <a:gd name="connsiteY0" fmla="*/ 0 h 1268146"/>
              <a:gd name="connsiteX1" fmla="*/ 675985 w 1325460"/>
              <a:gd name="connsiteY1" fmla="*/ 0 h 1268146"/>
              <a:gd name="connsiteX2" fmla="*/ 1325460 w 1325460"/>
              <a:gd name="connsiteY2" fmla="*/ 0 h 1268146"/>
              <a:gd name="connsiteX3" fmla="*/ 1325460 w 1325460"/>
              <a:gd name="connsiteY3" fmla="*/ 596029 h 1268146"/>
              <a:gd name="connsiteX4" fmla="*/ 1325460 w 1325460"/>
              <a:gd name="connsiteY4" fmla="*/ 1268146 h 1268146"/>
              <a:gd name="connsiteX5" fmla="*/ 636221 w 1325460"/>
              <a:gd name="connsiteY5" fmla="*/ 1268146 h 1268146"/>
              <a:gd name="connsiteX6" fmla="*/ 0 w 1325460"/>
              <a:gd name="connsiteY6" fmla="*/ 1268146 h 1268146"/>
              <a:gd name="connsiteX7" fmla="*/ 0 w 1325460"/>
              <a:gd name="connsiteY7" fmla="*/ 659436 h 1268146"/>
              <a:gd name="connsiteX8" fmla="*/ 0 w 1325460"/>
              <a:gd name="connsiteY8" fmla="*/ 0 h 12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460" h="1268146" extrusionOk="0">
                <a:moveTo>
                  <a:pt x="0" y="0"/>
                </a:moveTo>
                <a:cubicBezTo>
                  <a:pt x="269748" y="30589"/>
                  <a:pt x="342277" y="-28458"/>
                  <a:pt x="675985" y="0"/>
                </a:cubicBezTo>
                <a:cubicBezTo>
                  <a:pt x="1009694" y="28458"/>
                  <a:pt x="1129617" y="14687"/>
                  <a:pt x="1325460" y="0"/>
                </a:cubicBezTo>
                <a:cubicBezTo>
                  <a:pt x="1315958" y="297314"/>
                  <a:pt x="1314029" y="372732"/>
                  <a:pt x="1325460" y="596029"/>
                </a:cubicBezTo>
                <a:cubicBezTo>
                  <a:pt x="1336891" y="819326"/>
                  <a:pt x="1338645" y="968937"/>
                  <a:pt x="1325460" y="1268146"/>
                </a:cubicBezTo>
                <a:cubicBezTo>
                  <a:pt x="1005224" y="1287090"/>
                  <a:pt x="926681" y="1240740"/>
                  <a:pt x="636221" y="1268146"/>
                </a:cubicBezTo>
                <a:cubicBezTo>
                  <a:pt x="345761" y="1295552"/>
                  <a:pt x="312353" y="1249005"/>
                  <a:pt x="0" y="1268146"/>
                </a:cubicBezTo>
                <a:cubicBezTo>
                  <a:pt x="-25039" y="1085224"/>
                  <a:pt x="876" y="894152"/>
                  <a:pt x="0" y="659436"/>
                </a:cubicBezTo>
                <a:cubicBezTo>
                  <a:pt x="-876" y="424720"/>
                  <a:pt x="30490" y="24954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CE0191-37C6-B77F-2D47-55661DE5E092}"/>
              </a:ext>
            </a:extLst>
          </p:cNvPr>
          <p:cNvSpPr/>
          <p:nvPr/>
        </p:nvSpPr>
        <p:spPr>
          <a:xfrm>
            <a:off x="8325723" y="2489180"/>
            <a:ext cx="1388727" cy="1268146"/>
          </a:xfrm>
          <a:custGeom>
            <a:avLst/>
            <a:gdLst>
              <a:gd name="connsiteX0" fmla="*/ 0 w 1388727"/>
              <a:gd name="connsiteY0" fmla="*/ 0 h 1268146"/>
              <a:gd name="connsiteX1" fmla="*/ 708251 w 1388727"/>
              <a:gd name="connsiteY1" fmla="*/ 0 h 1268146"/>
              <a:gd name="connsiteX2" fmla="*/ 1388727 w 1388727"/>
              <a:gd name="connsiteY2" fmla="*/ 0 h 1268146"/>
              <a:gd name="connsiteX3" fmla="*/ 1388727 w 1388727"/>
              <a:gd name="connsiteY3" fmla="*/ 596029 h 1268146"/>
              <a:gd name="connsiteX4" fmla="*/ 1388727 w 1388727"/>
              <a:gd name="connsiteY4" fmla="*/ 1268146 h 1268146"/>
              <a:gd name="connsiteX5" fmla="*/ 666589 w 1388727"/>
              <a:gd name="connsiteY5" fmla="*/ 1268146 h 1268146"/>
              <a:gd name="connsiteX6" fmla="*/ 0 w 1388727"/>
              <a:gd name="connsiteY6" fmla="*/ 1268146 h 1268146"/>
              <a:gd name="connsiteX7" fmla="*/ 0 w 1388727"/>
              <a:gd name="connsiteY7" fmla="*/ 659436 h 1268146"/>
              <a:gd name="connsiteX8" fmla="*/ 0 w 1388727"/>
              <a:gd name="connsiteY8" fmla="*/ 0 h 12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727" h="1268146" extrusionOk="0">
                <a:moveTo>
                  <a:pt x="0" y="0"/>
                </a:moveTo>
                <a:cubicBezTo>
                  <a:pt x="309013" y="-8454"/>
                  <a:pt x="443559" y="31502"/>
                  <a:pt x="708251" y="0"/>
                </a:cubicBezTo>
                <a:cubicBezTo>
                  <a:pt x="972943" y="-31502"/>
                  <a:pt x="1095798" y="22136"/>
                  <a:pt x="1388727" y="0"/>
                </a:cubicBezTo>
                <a:cubicBezTo>
                  <a:pt x="1379225" y="297314"/>
                  <a:pt x="1377296" y="372732"/>
                  <a:pt x="1388727" y="596029"/>
                </a:cubicBezTo>
                <a:cubicBezTo>
                  <a:pt x="1400158" y="819326"/>
                  <a:pt x="1401912" y="968937"/>
                  <a:pt x="1388727" y="1268146"/>
                </a:cubicBezTo>
                <a:cubicBezTo>
                  <a:pt x="1142069" y="1268191"/>
                  <a:pt x="905021" y="1302553"/>
                  <a:pt x="666589" y="1268146"/>
                </a:cubicBezTo>
                <a:cubicBezTo>
                  <a:pt x="428157" y="1233739"/>
                  <a:pt x="323337" y="1280285"/>
                  <a:pt x="0" y="1268146"/>
                </a:cubicBezTo>
                <a:cubicBezTo>
                  <a:pt x="-25039" y="1085224"/>
                  <a:pt x="876" y="894152"/>
                  <a:pt x="0" y="659436"/>
                </a:cubicBezTo>
                <a:cubicBezTo>
                  <a:pt x="-876" y="424720"/>
                  <a:pt x="30490" y="24954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7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Tasks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8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F0DEF8-D0DB-F61F-3AD3-CAD77A099CBC}"/>
              </a:ext>
            </a:extLst>
          </p:cNvPr>
          <p:cNvGrpSpPr/>
          <p:nvPr/>
        </p:nvGrpSpPr>
        <p:grpSpPr>
          <a:xfrm>
            <a:off x="931178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368FC8-B1F9-F135-FF1C-E72BFBDCCD0A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8E332-3AEA-FE02-4380-6B4E2E45C4ED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SEQUENTIAL LOOP TASK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65792-D0BD-FABA-0BAE-1A90C526146F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Indicates that the task repeats for each of the objects being handled.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continues automatically when the task has been performed for each object.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Useful for batch processing when items are handled in turn.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D2703D-A3C3-C240-CF67-D5AD46FB5B25}"/>
              </a:ext>
            </a:extLst>
          </p:cNvPr>
          <p:cNvGrpSpPr/>
          <p:nvPr/>
        </p:nvGrpSpPr>
        <p:grpSpPr>
          <a:xfrm>
            <a:off x="6427365" y="1506134"/>
            <a:ext cx="5189290" cy="4724385"/>
            <a:chOff x="931178" y="1690692"/>
            <a:chExt cx="5189290" cy="472438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36D40-E97A-7DBA-D3B4-77B4222A5333}"/>
                </a:ext>
              </a:extLst>
            </p:cNvPr>
            <p:cNvSpPr/>
            <p:nvPr/>
          </p:nvSpPr>
          <p:spPr>
            <a:xfrm>
              <a:off x="931178" y="1690692"/>
              <a:ext cx="5189290" cy="4491994"/>
            </a:xfrm>
            <a:prstGeom prst="rect">
              <a:avLst/>
            </a:prstGeom>
            <a:grpFill/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F5C268-C031-3AB6-B399-6EF84655338F}"/>
                </a:ext>
              </a:extLst>
            </p:cNvPr>
            <p:cNvSpPr/>
            <p:nvPr/>
          </p:nvSpPr>
          <p:spPr>
            <a:xfrm>
              <a:off x="931178" y="1690692"/>
              <a:ext cx="5189290" cy="666614"/>
            </a:xfrm>
            <a:prstGeom prst="rect">
              <a:avLst/>
            </a:prstGeom>
            <a:solidFill>
              <a:srgbClr val="095155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PARALLEL BATCH TASK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10F879-475B-79A6-EE5E-7B8CB46C1113}"/>
                </a:ext>
              </a:extLst>
            </p:cNvPr>
            <p:cNvSpPr/>
            <p:nvPr/>
          </p:nvSpPr>
          <p:spPr>
            <a:xfrm>
              <a:off x="931178" y="4328719"/>
              <a:ext cx="5189290" cy="2086358"/>
            </a:xfrm>
            <a:prstGeom prst="rect">
              <a:avLst/>
            </a:prstGeom>
            <a:solidFill>
              <a:srgbClr val="13A9B1"/>
            </a:solidFill>
            <a:ln w="28575">
              <a:solidFill>
                <a:srgbClr val="0951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Indicates that the task is performed multiple times </a:t>
              </a:r>
              <a:r>
                <a:rPr lang="en-GB" i="1" dirty="0">
                  <a:solidFill>
                    <a:schemeClr val="bg1"/>
                  </a:solidFill>
                </a:rPr>
                <a:t>simultaneously</a:t>
              </a:r>
              <a:r>
                <a:rPr lang="en-GB" dirty="0">
                  <a:solidFill>
                    <a:schemeClr val="bg1"/>
                  </a:solidFill>
                </a:rPr>
                <a:t> for each of the objects being handled.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The process continues automatically when the task has finished.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Useful for batch processing when many items are handled at the same time.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6D883504-E179-1827-E652-DBC97C28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3DE061-89A7-C36F-90FF-CA1613616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573" y="2463129"/>
            <a:ext cx="1714500" cy="1390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860206-E35F-FDAD-75B5-426999AE1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8572" y="2491704"/>
            <a:ext cx="1666875" cy="13335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D30B1F4-56D8-A713-05B6-818EFFD820B7}"/>
              </a:ext>
            </a:extLst>
          </p:cNvPr>
          <p:cNvSpPr/>
          <p:nvPr/>
        </p:nvSpPr>
        <p:spPr>
          <a:xfrm>
            <a:off x="8325723" y="2489180"/>
            <a:ext cx="1388727" cy="1268146"/>
          </a:xfrm>
          <a:custGeom>
            <a:avLst/>
            <a:gdLst>
              <a:gd name="connsiteX0" fmla="*/ 0 w 1388727"/>
              <a:gd name="connsiteY0" fmla="*/ 0 h 1268146"/>
              <a:gd name="connsiteX1" fmla="*/ 708251 w 1388727"/>
              <a:gd name="connsiteY1" fmla="*/ 0 h 1268146"/>
              <a:gd name="connsiteX2" fmla="*/ 1388727 w 1388727"/>
              <a:gd name="connsiteY2" fmla="*/ 0 h 1268146"/>
              <a:gd name="connsiteX3" fmla="*/ 1388727 w 1388727"/>
              <a:gd name="connsiteY3" fmla="*/ 596029 h 1268146"/>
              <a:gd name="connsiteX4" fmla="*/ 1388727 w 1388727"/>
              <a:gd name="connsiteY4" fmla="*/ 1268146 h 1268146"/>
              <a:gd name="connsiteX5" fmla="*/ 666589 w 1388727"/>
              <a:gd name="connsiteY5" fmla="*/ 1268146 h 1268146"/>
              <a:gd name="connsiteX6" fmla="*/ 0 w 1388727"/>
              <a:gd name="connsiteY6" fmla="*/ 1268146 h 1268146"/>
              <a:gd name="connsiteX7" fmla="*/ 0 w 1388727"/>
              <a:gd name="connsiteY7" fmla="*/ 659436 h 1268146"/>
              <a:gd name="connsiteX8" fmla="*/ 0 w 1388727"/>
              <a:gd name="connsiteY8" fmla="*/ 0 h 12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727" h="1268146" extrusionOk="0">
                <a:moveTo>
                  <a:pt x="0" y="0"/>
                </a:moveTo>
                <a:cubicBezTo>
                  <a:pt x="309013" y="-8454"/>
                  <a:pt x="443559" y="31502"/>
                  <a:pt x="708251" y="0"/>
                </a:cubicBezTo>
                <a:cubicBezTo>
                  <a:pt x="972943" y="-31502"/>
                  <a:pt x="1095798" y="22136"/>
                  <a:pt x="1388727" y="0"/>
                </a:cubicBezTo>
                <a:cubicBezTo>
                  <a:pt x="1379225" y="297314"/>
                  <a:pt x="1377296" y="372732"/>
                  <a:pt x="1388727" y="596029"/>
                </a:cubicBezTo>
                <a:cubicBezTo>
                  <a:pt x="1400158" y="819326"/>
                  <a:pt x="1401912" y="968937"/>
                  <a:pt x="1388727" y="1268146"/>
                </a:cubicBezTo>
                <a:cubicBezTo>
                  <a:pt x="1142069" y="1268191"/>
                  <a:pt x="905021" y="1302553"/>
                  <a:pt x="666589" y="1268146"/>
                </a:cubicBezTo>
                <a:cubicBezTo>
                  <a:pt x="428157" y="1233739"/>
                  <a:pt x="323337" y="1280285"/>
                  <a:pt x="0" y="1268146"/>
                </a:cubicBezTo>
                <a:cubicBezTo>
                  <a:pt x="-25039" y="1085224"/>
                  <a:pt x="876" y="894152"/>
                  <a:pt x="0" y="659436"/>
                </a:cubicBezTo>
                <a:cubicBezTo>
                  <a:pt x="-876" y="424720"/>
                  <a:pt x="30490" y="24954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8B0149-F01C-E695-6756-16E14CACC258}"/>
              </a:ext>
            </a:extLst>
          </p:cNvPr>
          <p:cNvSpPr/>
          <p:nvPr/>
        </p:nvSpPr>
        <p:spPr>
          <a:xfrm>
            <a:off x="2807159" y="2482189"/>
            <a:ext cx="1388727" cy="1268146"/>
          </a:xfrm>
          <a:custGeom>
            <a:avLst/>
            <a:gdLst>
              <a:gd name="connsiteX0" fmla="*/ 0 w 1388727"/>
              <a:gd name="connsiteY0" fmla="*/ 0 h 1268146"/>
              <a:gd name="connsiteX1" fmla="*/ 708251 w 1388727"/>
              <a:gd name="connsiteY1" fmla="*/ 0 h 1268146"/>
              <a:gd name="connsiteX2" fmla="*/ 1388727 w 1388727"/>
              <a:gd name="connsiteY2" fmla="*/ 0 h 1268146"/>
              <a:gd name="connsiteX3" fmla="*/ 1388727 w 1388727"/>
              <a:gd name="connsiteY3" fmla="*/ 596029 h 1268146"/>
              <a:gd name="connsiteX4" fmla="*/ 1388727 w 1388727"/>
              <a:gd name="connsiteY4" fmla="*/ 1268146 h 1268146"/>
              <a:gd name="connsiteX5" fmla="*/ 666589 w 1388727"/>
              <a:gd name="connsiteY5" fmla="*/ 1268146 h 1268146"/>
              <a:gd name="connsiteX6" fmla="*/ 0 w 1388727"/>
              <a:gd name="connsiteY6" fmla="*/ 1268146 h 1268146"/>
              <a:gd name="connsiteX7" fmla="*/ 0 w 1388727"/>
              <a:gd name="connsiteY7" fmla="*/ 659436 h 1268146"/>
              <a:gd name="connsiteX8" fmla="*/ 0 w 1388727"/>
              <a:gd name="connsiteY8" fmla="*/ 0 h 12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727" h="1268146" extrusionOk="0">
                <a:moveTo>
                  <a:pt x="0" y="0"/>
                </a:moveTo>
                <a:cubicBezTo>
                  <a:pt x="309013" y="-8454"/>
                  <a:pt x="443559" y="31502"/>
                  <a:pt x="708251" y="0"/>
                </a:cubicBezTo>
                <a:cubicBezTo>
                  <a:pt x="972943" y="-31502"/>
                  <a:pt x="1095798" y="22136"/>
                  <a:pt x="1388727" y="0"/>
                </a:cubicBezTo>
                <a:cubicBezTo>
                  <a:pt x="1379225" y="297314"/>
                  <a:pt x="1377296" y="372732"/>
                  <a:pt x="1388727" y="596029"/>
                </a:cubicBezTo>
                <a:cubicBezTo>
                  <a:pt x="1400158" y="819326"/>
                  <a:pt x="1401912" y="968937"/>
                  <a:pt x="1388727" y="1268146"/>
                </a:cubicBezTo>
                <a:cubicBezTo>
                  <a:pt x="1142069" y="1268191"/>
                  <a:pt x="905021" y="1302553"/>
                  <a:pt x="666589" y="1268146"/>
                </a:cubicBezTo>
                <a:cubicBezTo>
                  <a:pt x="428157" y="1233739"/>
                  <a:pt x="323337" y="1280285"/>
                  <a:pt x="0" y="1268146"/>
                </a:cubicBezTo>
                <a:cubicBezTo>
                  <a:pt x="-25039" y="1085224"/>
                  <a:pt x="876" y="894152"/>
                  <a:pt x="0" y="659436"/>
                </a:cubicBezTo>
                <a:cubicBezTo>
                  <a:pt x="-876" y="424720"/>
                  <a:pt x="30490" y="24954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7938641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4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6A31-E5C2-4FA5-A316-5C06CB6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95155"/>
                </a:solidFill>
              </a:rPr>
              <a:t>Gateways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97BF-4ED9-4A8D-9F81-6584F6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120"/>
            <a:ext cx="10721829" cy="4908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Gateways are used to show how the process may follow different paths depending on certain conditions. They may also allow for multiple paths to be followed simultaneously.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Gateways are represented in BPMN by diamond shapes, and may contain symbols that indicate the Gateway’s type.</a:t>
            </a:r>
          </a:p>
          <a:p>
            <a:pPr marL="0" indent="0">
              <a:buNone/>
            </a:pPr>
            <a:r>
              <a:rPr lang="en-GB" dirty="0">
                <a:solidFill>
                  <a:srgbClr val="095155"/>
                </a:solidFill>
              </a:rPr>
              <a:t>Paths exiting some Gateways are labelled to show the condition that must be met in order for that path to be taken.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C74BA9-D2BE-601C-E1C0-7411F2BA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568" y="149465"/>
            <a:ext cx="1789651" cy="63823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81405-AEC7-0BE4-B262-F3479627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B61D-C024-452D-B249-665111CDAE4F}" type="slidenum">
              <a:rPr lang="en-GB" smtClean="0"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5621D-EDB6-B033-42DD-F4D0C6A4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095155"/>
                </a:solidFill>
                <a:latin typeface="Calibri" panose="020F0502020204030204"/>
                <a:ea typeface="+mn-ea"/>
                <a:cs typeface="+mn-cs"/>
              </a:rPr>
              <a:t>© Copyright 2022 Better Business Analysis Limited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D8C436-E87D-42F7-2DB4-DEAAB94B3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096" y="4570643"/>
            <a:ext cx="5953808" cy="149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BAPowerpointTemplate" id="{F5030C44-37A6-40DC-9E8D-135D0629179C}" vid="{76ABF1DF-3B2E-49F5-B319-F9D3ED0A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7C10959605F54B85FFB33F664CBA73" ma:contentTypeVersion="13" ma:contentTypeDescription="Create a new document." ma:contentTypeScope="" ma:versionID="ca1a44a89454a27bc48c8abf51a80b33">
  <xsd:schema xmlns:xsd="http://www.w3.org/2001/XMLSchema" xmlns:xs="http://www.w3.org/2001/XMLSchema" xmlns:p="http://schemas.microsoft.com/office/2006/metadata/properties" xmlns:ns3="468ec739-f36d-47a5-ae20-00f6ef6b1b93" xmlns:ns4="d3afa507-52aa-4bed-9e5d-ad36bd57fd0c" targetNamespace="http://schemas.microsoft.com/office/2006/metadata/properties" ma:root="true" ma:fieldsID="baf0d65e4677dc33a55e0279ce78a31d" ns3:_="" ns4:_="">
    <xsd:import namespace="468ec739-f36d-47a5-ae20-00f6ef6b1b93"/>
    <xsd:import namespace="d3afa507-52aa-4bed-9e5d-ad36bd57fd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ec739-f36d-47a5-ae20-00f6ef6b1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fa507-52aa-4bed-9e5d-ad36bd57fd0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2E93DF-F6E5-420D-A125-EF09BC1CCC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8ec739-f36d-47a5-ae20-00f6ef6b1b93"/>
    <ds:schemaRef ds:uri="d3afa507-52aa-4bed-9e5d-ad36bd57f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826A1-0A4C-468E-8201-E7A97587A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FC7FCC-6792-4C93-AC74-A671399BCECC}">
  <ds:schemaRefs>
    <ds:schemaRef ds:uri="http://schemas.microsoft.com/office/2006/documentManagement/types"/>
    <ds:schemaRef ds:uri="468ec739-f36d-47a5-ae20-00f6ef6b1b93"/>
    <ds:schemaRef ds:uri="d3afa507-52aa-4bed-9e5d-ad36bd57fd0c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BBAPowerpointTemplate</Template>
  <TotalTime>593</TotalTime>
  <Words>2190</Words>
  <Application>Microsoft Office PowerPoint</Application>
  <PresentationFormat>Widescreen</PresentationFormat>
  <Paragraphs>201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Office Theme</vt:lpstr>
      <vt:lpstr>PowerPoint Presentation</vt:lpstr>
      <vt:lpstr>What is BPMN?</vt:lpstr>
      <vt:lpstr>Why use BPMN?</vt:lpstr>
      <vt:lpstr>Basic elements</vt:lpstr>
      <vt:lpstr>A note on BPMN logic</vt:lpstr>
      <vt:lpstr>Tasks</vt:lpstr>
      <vt:lpstr>Tasks</vt:lpstr>
      <vt:lpstr>Tasks</vt:lpstr>
      <vt:lpstr>Gateways</vt:lpstr>
      <vt:lpstr>Gateways</vt:lpstr>
      <vt:lpstr>Gateways</vt:lpstr>
      <vt:lpstr>Joins</vt:lpstr>
      <vt:lpstr>Joins</vt:lpstr>
      <vt:lpstr>Joins</vt:lpstr>
      <vt:lpstr>Events</vt:lpstr>
      <vt:lpstr>Events</vt:lpstr>
      <vt:lpstr>Events</vt:lpstr>
      <vt:lpstr>Events</vt:lpstr>
      <vt:lpstr>Boundary Events</vt:lpstr>
      <vt:lpstr>Pools, Lanes, and Messages</vt:lpstr>
      <vt:lpstr>Pools, Lanes, and Messages</vt:lpstr>
      <vt:lpstr>Pools, Lanes, and Messages</vt:lpstr>
      <vt:lpstr>Hints and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Mullinger</dc:creator>
  <cp:lastModifiedBy>Stuart Mullinger</cp:lastModifiedBy>
  <cp:revision>17</cp:revision>
  <dcterms:created xsi:type="dcterms:W3CDTF">2022-09-27T08:49:19Z</dcterms:created>
  <dcterms:modified xsi:type="dcterms:W3CDTF">2022-09-29T08:06:15Z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0x010100397C10959605F54B85FFB33F664CBA73</vt:lpwstr>
  </property>
</Properties>
</file>